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omments/modernComment_173_D239A9BB.xml" ContentType="application/vnd.ms-powerpoint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omments/modernComment_142_D148CE6E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modernComment_189_118D2029.xml" ContentType="application/vnd.ms-powerpoint.comments+xml"/>
  <Override PartName="/ppt/notesSlides/notesSlide25.xml" ContentType="application/vnd.openxmlformats-officedocument.presentationml.notesSlide+xml"/>
  <Override PartName="/ppt/comments/modernComment_18A_ED35FFA9.xml" ContentType="application/vnd.ms-powerpoint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3" r:id="rId4"/>
  </p:sldMasterIdLst>
  <p:notesMasterIdLst>
    <p:notesMasterId r:id="rId42"/>
  </p:notesMasterIdLst>
  <p:sldIdLst>
    <p:sldId id="256" r:id="rId5"/>
    <p:sldId id="367" r:id="rId6"/>
    <p:sldId id="365" r:id="rId7"/>
    <p:sldId id="346" r:id="rId8"/>
    <p:sldId id="358" r:id="rId9"/>
    <p:sldId id="373" r:id="rId10"/>
    <p:sldId id="369" r:id="rId11"/>
    <p:sldId id="374" r:id="rId12"/>
    <p:sldId id="375" r:id="rId13"/>
    <p:sldId id="363" r:id="rId14"/>
    <p:sldId id="364" r:id="rId15"/>
    <p:sldId id="371" r:id="rId16"/>
    <p:sldId id="322" r:id="rId17"/>
    <p:sldId id="372" r:id="rId18"/>
    <p:sldId id="277" r:id="rId19"/>
    <p:sldId id="345" r:id="rId20"/>
    <p:sldId id="386" r:id="rId21"/>
    <p:sldId id="379" r:id="rId22"/>
    <p:sldId id="398" r:id="rId23"/>
    <p:sldId id="388" r:id="rId24"/>
    <p:sldId id="377" r:id="rId25"/>
    <p:sldId id="385" r:id="rId26"/>
    <p:sldId id="392" r:id="rId27"/>
    <p:sldId id="393" r:id="rId28"/>
    <p:sldId id="394" r:id="rId29"/>
    <p:sldId id="395" r:id="rId30"/>
    <p:sldId id="396" r:id="rId31"/>
    <p:sldId id="403" r:id="rId32"/>
    <p:sldId id="389" r:id="rId33"/>
    <p:sldId id="399" r:id="rId34"/>
    <p:sldId id="390" r:id="rId35"/>
    <p:sldId id="397" r:id="rId36"/>
    <p:sldId id="400" r:id="rId37"/>
    <p:sldId id="391" r:id="rId38"/>
    <p:sldId id="401" r:id="rId39"/>
    <p:sldId id="353" r:id="rId40"/>
    <p:sldId id="351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BE9CD54-CFAD-6401-F7FD-7D55013A28E0}" name="Julia Remsik Larsen" initials="JL" userId="S::jremsiklarsen2@unl.edu::f21482df-9af4-401b-87bf-cc270f036c7c" providerId="AD"/>
  <p188:author id="{50114455-738A-C51D-BA1A-CA21F144D97A}" name="Ash Mitchell" initials="AM" userId="S::amitchell22@unl.edu::2cc2f9f3-0f4b-4397-83fb-51cfea362ee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88" autoAdjust="0"/>
  </p:normalViewPr>
  <p:slideViewPr>
    <p:cSldViewPr snapToGrid="0">
      <p:cViewPr varScale="1">
        <p:scale>
          <a:sx n="93" d="100"/>
          <a:sy n="93" d="100"/>
        </p:scale>
        <p:origin x="11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ofnelincoln-my.sharepoint.com/personal/amitchell22_unl_edu/Documents/Documents/Programming/Empowering%20Students%20with%20Disabilities/Beyond%20the%20Myths%20Empowering%20Students%20with%20Disabilities_Li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uofnelincoln-my.sharepoint.com/personal/amitchell22_unl_edu/Documents/Documents/Programming/Empowering%20Students%20with%20Disabilities/Beyond%20the%20Myths%20Empowering%20Students%20with%20Disabilities_Pie%2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Undergraduate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General</c:formatCode>
                <c:ptCount val="8"/>
                <c:pt idx="0">
                  <c:v>1993</c:v>
                </c:pt>
                <c:pt idx="1">
                  <c:v>1996</c:v>
                </c:pt>
                <c:pt idx="2">
                  <c:v>2000</c:v>
                </c:pt>
                <c:pt idx="3">
                  <c:v>2004</c:v>
                </c:pt>
                <c:pt idx="4">
                  <c:v>2008</c:v>
                </c:pt>
                <c:pt idx="5">
                  <c:v>2012</c:v>
                </c:pt>
                <c:pt idx="6">
                  <c:v>2016</c:v>
                </c:pt>
                <c:pt idx="7">
                  <c:v>2020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6.3</c:v>
                </c:pt>
                <c:pt idx="1">
                  <c:v>5.3</c:v>
                </c:pt>
                <c:pt idx="2">
                  <c:v>9.1</c:v>
                </c:pt>
                <c:pt idx="3">
                  <c:v>11.3</c:v>
                </c:pt>
                <c:pt idx="4">
                  <c:v>10.9</c:v>
                </c:pt>
                <c:pt idx="5">
                  <c:v>11.1</c:v>
                </c:pt>
                <c:pt idx="6">
                  <c:v>19.399999999999999</c:v>
                </c:pt>
                <c:pt idx="7">
                  <c:v>20.5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BCC-4454-9EA4-D54CD28AB2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Post Baccalaureate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General</c:formatCode>
                <c:ptCount val="8"/>
                <c:pt idx="0">
                  <c:v>1993</c:v>
                </c:pt>
                <c:pt idx="1">
                  <c:v>1996</c:v>
                </c:pt>
                <c:pt idx="2">
                  <c:v>2000</c:v>
                </c:pt>
                <c:pt idx="3">
                  <c:v>2004</c:v>
                </c:pt>
                <c:pt idx="4">
                  <c:v>2008</c:v>
                </c:pt>
                <c:pt idx="5">
                  <c:v>2012</c:v>
                </c:pt>
                <c:pt idx="6">
                  <c:v>2016</c:v>
                </c:pt>
                <c:pt idx="7">
                  <c:v>2020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4</c:v>
                </c:pt>
                <c:pt idx="1">
                  <c:v>3.2</c:v>
                </c:pt>
                <c:pt idx="2">
                  <c:v>6.1</c:v>
                </c:pt>
                <c:pt idx="3">
                  <c:v>6.7</c:v>
                </c:pt>
                <c:pt idx="4">
                  <c:v>7.6</c:v>
                </c:pt>
                <c:pt idx="5">
                  <c:v>5.3</c:v>
                </c:pt>
                <c:pt idx="6">
                  <c:v>11.9</c:v>
                </c:pt>
                <c:pt idx="7">
                  <c:v>10.7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BCC-4454-9EA4-D54CD28AB2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8691216"/>
        <c:axId val="842866576"/>
      </c:lineChart>
      <c:catAx>
        <c:axId val="838691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>
                    <a:latin typeface="Calibri" panose="020F0502020204030204" pitchFamily="34" charset="0"/>
                    <a:cs typeface="Calibri" panose="020F0502020204030204" pitchFamily="34" charset="0"/>
                  </a:rPr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842866576"/>
        <c:crosses val="autoZero"/>
        <c:auto val="1"/>
        <c:lblAlgn val="ctr"/>
        <c:lblOffset val="100"/>
        <c:noMultiLvlLbl val="0"/>
      </c:catAx>
      <c:valAx>
        <c:axId val="842866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>
                    <a:latin typeface="Calibri" panose="020F0502020204030204" pitchFamily="34" charset="0"/>
                    <a:cs typeface="Calibri" panose="020F0502020204030204" pitchFamily="34" charset="0"/>
                  </a:rPr>
                  <a:t>Percentage of College Students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8691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Percent of College Students with Disabilities who Report Disability</a:t>
            </a:r>
          </a:p>
        </c:rich>
      </c:tx>
      <c:layout>
        <c:manualLayout>
          <c:xMode val="edge"/>
          <c:yMode val="edge"/>
          <c:x val="0.11013302909073548"/>
          <c:y val="2.6831398177692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 of Students with Disabilities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FA7-44AD-93EF-4769DEB62C3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A7-44AD-93EF-4769DEB62C3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Reported disability to university</c:v>
                </c:pt>
                <c:pt idx="1">
                  <c:v>Did not report disability to university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37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FA7-44AD-93EF-4769DEB62C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42_D148CE6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2006F4B-F844-4A76-A5DB-04F07A92A15D}" authorId="{50114455-738A-C51D-BA1A-CA21F144D97A}" created="2025-01-08T22:22:31.1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11209582" sldId="322"/>
      <ac:spMk id="2" creationId="{19256B7E-1633-44AB-8584-82DF5B726834}"/>
      <ac:txMk cp="0" len="43">
        <ac:context len="44" hash="4055185319"/>
      </ac:txMk>
    </ac:txMkLst>
    <p188:pos x="7181543" y="513479"/>
    <p188:txBody>
      <a:bodyPr/>
      <a:lstStyle/>
      <a:p>
        <a:r>
          <a:rPr lang="en-US"/>
          <a:t>We could cut this slide if we wanted more room</a:t>
        </a:r>
      </a:p>
    </p188:txBody>
  </p188:cm>
</p188:cmLst>
</file>

<file path=ppt/comments/modernComment_173_D239A9B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E5BB672-37EC-4E64-86BE-5209E1A1CDF7}" authorId="{BBE9CD54-CFAD-6401-F7FD-7D55013A28E0}" created="2025-01-16T16:49:13.08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26994363" sldId="371"/>
      <ac:graphicFrameMk id="6" creationId="{5D9C5853-EE84-07BC-11C0-D167DEAF9FC9}"/>
    </ac:deMkLst>
    <p188:txBody>
      <a:bodyPr/>
      <a:lstStyle/>
      <a:p>
        <a:r>
          <a:rPr lang="en-US"/>
          <a:t>Font from Garamond to Calibri</a:t>
        </a:r>
      </a:p>
    </p188:txBody>
  </p188:cm>
</p188:cmLst>
</file>

<file path=ppt/comments/modernComment_189_118D20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7CAC40B-4E89-4802-87B8-9E79D980B79D}" authorId="{50114455-738A-C51D-BA1A-CA21F144D97A}" created="2025-01-22T16:43:51.93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94461481" sldId="393"/>
      <ac:spMk id="3" creationId="{41F5602E-CEBF-B2C9-E1AF-565CAAD1D2CE}"/>
      <ac:txMk cp="68" len="90">
        <ac:context len="287" hash="2535199745"/>
      </ac:txMk>
    </ac:txMkLst>
    <p188:pos x="8707120" y="1046480"/>
    <p188:txBody>
      <a:bodyPr/>
      <a:lstStyle/>
      <a:p>
        <a:r>
          <a:rPr lang="en-US"/>
          <a:t>Because of the placement, this looks like an example of an accessible image rather than an example of when an image doesn’t load properly.</a:t>
        </a:r>
      </a:p>
    </p188:txBody>
  </p188:cm>
</p188:cmLst>
</file>

<file path=ppt/comments/modernComment_18A_ED35FFA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4D559D3-6CAB-4C85-B3EB-95DC1AC388E0}" authorId="{BBE9CD54-CFAD-6401-F7FD-7D55013A28E0}" created="2025-01-16T21:21:41.80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979739049" sldId="394"/>
      <ac:picMk id="4" creationId="{7ACDAA74-6260-B6D9-A13A-8993844633E6}"/>
    </ac:deMkLst>
    <p188:txBody>
      <a:bodyPr/>
      <a:lstStyle/>
      <a:p>
        <a:r>
          <a:rPr lang="en-US"/>
          <a:t>Keep this or find something different? Or no picture?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23335-2F47-446E-B52F-DD266A570AC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8FB5D-D99D-420E-BA43-2E37F3D7D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1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8FB5D-D99D-420E-BA43-2E37F3D7DC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48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51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79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8FB5D-D99D-420E-BA43-2E37F3D7DC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40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54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8FB5D-D99D-420E-BA43-2E37F3D7DC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58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24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5A62F-2362-4553-A8D3-DDC42D2E5E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5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8FB5D-D99D-420E-BA43-2E37F3D7DC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03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D2639-896C-8CB7-6EFE-BBDE0ED1D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DC8173-595D-7D27-4EC3-230376E81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2FFB69-F8A1-C17B-7C7F-9F5BF1AFA1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E9CA8-D923-4485-A989-51B5405071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66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8FB5D-D99D-420E-BA43-2E37F3D7DC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06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8FB5D-D99D-420E-BA43-2E37F3D7DC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85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8FB5D-D99D-420E-BA43-2E37F3D7DC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7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8FB5D-D99D-420E-BA43-2E37F3D7DC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86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8FB5D-D99D-420E-BA43-2E37F3D7DC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1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8FB5D-D99D-420E-BA43-2E37F3D7DC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85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8FB5D-D99D-420E-BA43-2E37F3D7DC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54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8FB5D-D99D-420E-BA43-2E37F3D7DC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70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8FB5D-D99D-420E-BA43-2E37F3D7DC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93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8FB5D-D99D-420E-BA43-2E37F3D7DC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491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8FB5D-D99D-420E-BA43-2E37F3D7DC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46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spcBef>
                <a:spcPts val="500"/>
              </a:spcBef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8FB5D-D99D-420E-BA43-2E37F3D7DC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03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8FB5D-D99D-420E-BA43-2E37F3D7DC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886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8FB5D-D99D-420E-BA43-2E37F3D7DC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77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8FB5D-D99D-420E-BA43-2E37F3D7DC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03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8FB5D-D99D-420E-BA43-2E37F3D7DC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403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8FB5D-D99D-420E-BA43-2E37F3D7DC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300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8FB5D-D99D-420E-BA43-2E37F3D7DC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799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8FB5D-D99D-420E-BA43-2E37F3D7DC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115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161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26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224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08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8FB5D-D99D-420E-BA43-2E37F3D7DC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06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8FB5D-D99D-420E-BA43-2E37F3D7DC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6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8FB5D-D99D-420E-BA43-2E37F3D7DC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79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8FB5D-D99D-420E-BA43-2E37F3D7DC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33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60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DA51639-B2D6-4652-B8C3-1B4C224A7BAF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18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44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49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570464" cy="1700784"/>
          </a:xfrm>
        </p:spPr>
        <p:txBody>
          <a:bodyPr>
            <a:noAutofit/>
          </a:bodyPr>
          <a:lstStyle>
            <a:lvl1pPr>
              <a:defRPr sz="4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6696" y="2770632"/>
            <a:ext cx="4983480" cy="3639312"/>
          </a:xfrm>
        </p:spPr>
        <p:txBody>
          <a:bodyPr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48640" indent="-283464"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822960" indent="-285750">
              <a:buFont typeface="Arial" panose="020B0604020202020204" pitchFamily="34" charset="0"/>
              <a:buChar char="•"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097280" indent="-283464"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371600" indent="-285750">
              <a:buFont typeface="Arial" panose="020B0604020202020204" pitchFamily="34" charset="0"/>
              <a:buChar char="•"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2770632"/>
            <a:ext cx="4983480" cy="3639312"/>
          </a:xfrm>
        </p:spPr>
        <p:txBody>
          <a:bodyPr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48640" indent="-283464"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822960" indent="-285750">
              <a:buFont typeface="Arial" panose="020B0604020202020204" pitchFamily="34" charset="0"/>
              <a:buChar char="•"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097280" indent="-283464"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371600" indent="-285750">
              <a:buFont typeface="Arial" panose="020B0604020202020204" pitchFamily="34" charset="0"/>
              <a:buChar char="•"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47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F64393-2F7A-8740-66F1-95C9EC151E02}"/>
              </a:ext>
            </a:extLst>
          </p:cNvPr>
          <p:cNvSpPr/>
          <p:nvPr userDrawn="1"/>
        </p:nvSpPr>
        <p:spPr>
          <a:xfrm>
            <a:off x="841248" y="2221992"/>
            <a:ext cx="10515600" cy="3831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570464" cy="1700784"/>
          </a:xfrm>
        </p:spPr>
        <p:txBody>
          <a:bodyPr>
            <a:noAutofit/>
          </a:bodyPr>
          <a:lstStyle>
            <a:lvl1pPr>
              <a:defRPr sz="4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2221992"/>
            <a:ext cx="10515600" cy="3831336"/>
          </a:xfrm>
          <a:noFill/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7472" indent="-347472">
              <a:spcBef>
                <a:spcPts val="700"/>
              </a:spcBef>
              <a:spcAft>
                <a:spcPts val="700"/>
              </a:spcAft>
              <a:defRPr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6007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8011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9CF62C-2747-714E-F829-A0176E230364}"/>
              </a:ext>
            </a:extLst>
          </p:cNvPr>
          <p:cNvSpPr/>
          <p:nvPr userDrawn="1"/>
        </p:nvSpPr>
        <p:spPr>
          <a:xfrm>
            <a:off x="838198" y="2129741"/>
            <a:ext cx="10515600" cy="925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00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35DAE3-0E24-0A0A-A809-7253765BC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69271"/>
            <a:ext cx="12192000" cy="511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903B4B-F1A6-94A7-078A-B4C68C246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5189" y="-13857"/>
            <a:ext cx="1554888" cy="6859377"/>
            <a:chOff x="10105189" y="-13857"/>
            <a:chExt cx="1554888" cy="6859377"/>
          </a:xfrm>
        </p:grpSpPr>
        <p:sp>
          <p:nvSpPr>
            <p:cNvPr id="11" name="Freeform 43">
              <a:extLst>
                <a:ext uri="{FF2B5EF4-FFF2-40B4-BE49-F238E27FC236}">
                  <a16:creationId xmlns:a16="http://schemas.microsoft.com/office/drawing/2014/main" id="{AC98AFCA-7C91-7B19-CB80-F8350444329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4646" y="6343529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1">
              <a:extLst>
                <a:ext uri="{FF2B5EF4-FFF2-40B4-BE49-F238E27FC236}">
                  <a16:creationId xmlns:a16="http://schemas.microsoft.com/office/drawing/2014/main" id="{CB407C79-96ED-0BC2-46BF-3F886B7975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7615" y="649794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2">
              <a:extLst>
                <a:ext uri="{FF2B5EF4-FFF2-40B4-BE49-F238E27FC236}">
                  <a16:creationId xmlns:a16="http://schemas.microsoft.com/office/drawing/2014/main" id="{2462403D-89DE-67CB-A647-2BCD9B1F52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4620" y="594546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3">
              <a:extLst>
                <a:ext uri="{FF2B5EF4-FFF2-40B4-BE49-F238E27FC236}">
                  <a16:creationId xmlns:a16="http://schemas.microsoft.com/office/drawing/2014/main" id="{997116C1-F796-5F41-F35A-ADD7DC16E8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56696" y="670403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4">
              <a:extLst>
                <a:ext uri="{FF2B5EF4-FFF2-40B4-BE49-F238E27FC236}">
                  <a16:creationId xmlns:a16="http://schemas.microsoft.com/office/drawing/2014/main" id="{71E7F9A0-168C-6426-C30D-3D623F4D14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31548" y="609714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8">
              <a:extLst>
                <a:ext uri="{FF2B5EF4-FFF2-40B4-BE49-F238E27FC236}">
                  <a16:creationId xmlns:a16="http://schemas.microsoft.com/office/drawing/2014/main" id="{6B4A3BAC-E54A-A3B6-487A-5702AC78CD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1926" y="620395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9">
              <a:extLst>
                <a:ext uri="{FF2B5EF4-FFF2-40B4-BE49-F238E27FC236}">
                  <a16:creationId xmlns:a16="http://schemas.microsoft.com/office/drawing/2014/main" id="{7D2925F7-1816-0796-537B-B852C1D39A2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4298" y="643500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0">
              <a:extLst>
                <a:ext uri="{FF2B5EF4-FFF2-40B4-BE49-F238E27FC236}">
                  <a16:creationId xmlns:a16="http://schemas.microsoft.com/office/drawing/2014/main" id="{48ACB1E9-30D8-1021-C382-249D939F38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8957" y="667279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4">
              <a:extLst>
                <a:ext uri="{FF2B5EF4-FFF2-40B4-BE49-F238E27FC236}">
                  <a16:creationId xmlns:a16="http://schemas.microsoft.com/office/drawing/2014/main" id="{85C35004-429A-4A73-0645-9E554094035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3416" y="599937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6">
              <a:extLst>
                <a:ext uri="{FF2B5EF4-FFF2-40B4-BE49-F238E27FC236}">
                  <a16:creationId xmlns:a16="http://schemas.microsoft.com/office/drawing/2014/main" id="{9ACC5F1B-742F-8016-2904-34B43E0AAF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9084" y="613174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8">
              <a:extLst>
                <a:ext uri="{FF2B5EF4-FFF2-40B4-BE49-F238E27FC236}">
                  <a16:creationId xmlns:a16="http://schemas.microsoft.com/office/drawing/2014/main" id="{B2BDA3AD-3D6E-8507-FFED-D3C2ECD16D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6755" y="668182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2">
              <a:extLst>
                <a:ext uri="{FF2B5EF4-FFF2-40B4-BE49-F238E27FC236}">
                  <a16:creationId xmlns:a16="http://schemas.microsoft.com/office/drawing/2014/main" id="{420B721A-01AB-EA84-32C3-29E13F3A826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7510" y="639299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0">
              <a:extLst>
                <a:ext uri="{FF2B5EF4-FFF2-40B4-BE49-F238E27FC236}">
                  <a16:creationId xmlns:a16="http://schemas.microsoft.com/office/drawing/2014/main" id="{DB8DCF08-DF2E-9211-37CE-C6A335A50D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885" y="6069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31">
              <a:extLst>
                <a:ext uri="{FF2B5EF4-FFF2-40B4-BE49-F238E27FC236}">
                  <a16:creationId xmlns:a16="http://schemas.microsoft.com/office/drawing/2014/main" id="{4C9BE349-ECC5-C8F9-A180-88327C426A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65559" y="654078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5">
              <a:extLst>
                <a:ext uri="{FF2B5EF4-FFF2-40B4-BE49-F238E27FC236}">
                  <a16:creationId xmlns:a16="http://schemas.microsoft.com/office/drawing/2014/main" id="{C2584340-9504-3A74-8DE7-DAB89AF9D3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2898" y="631112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1">
              <a:extLst>
                <a:ext uri="{FF2B5EF4-FFF2-40B4-BE49-F238E27FC236}">
                  <a16:creationId xmlns:a16="http://schemas.microsoft.com/office/drawing/2014/main" id="{ACB31481-346C-7D4E-2B9E-2BB08261F3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26608" y="666707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9A7A6595-5BA0-C1DC-5336-02D992CADF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62341" y="6394037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AC191D5F-6C04-342D-5436-CBFEF06849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41934" y="6124863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A48FF74-766E-1D48-BE27-37C5A45DA0F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462" y="6639005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id="{EC2C900A-ECB1-058A-4CF7-E309C3608AD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7488" y="658821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1">
              <a:extLst>
                <a:ext uri="{FF2B5EF4-FFF2-40B4-BE49-F238E27FC236}">
                  <a16:creationId xmlns:a16="http://schemas.microsoft.com/office/drawing/2014/main" id="{9B333AF5-0804-0D5E-DC7F-49E62B28E3F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50457" y="67426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2">
              <a:extLst>
                <a:ext uri="{FF2B5EF4-FFF2-40B4-BE49-F238E27FC236}">
                  <a16:creationId xmlns:a16="http://schemas.microsoft.com/office/drawing/2014/main" id="{C8BCCE8A-08C8-0951-210F-F1E3004DBF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7462" y="617819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0447D30B-CDC3-A4A4-19A0-4203E4E79B8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24390" y="634182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E1CEE16B-E9B2-FC7B-9DE4-D846EF2BF7C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095" y="599386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3">
              <a:extLst>
                <a:ext uri="{FF2B5EF4-FFF2-40B4-BE49-F238E27FC236}">
                  <a16:creationId xmlns:a16="http://schemas.microsoft.com/office/drawing/2014/main" id="{5F1288FF-642E-5CAD-945F-1DADD069BB2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7414" y="47037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1">
              <a:extLst>
                <a:ext uri="{FF2B5EF4-FFF2-40B4-BE49-F238E27FC236}">
                  <a16:creationId xmlns:a16="http://schemas.microsoft.com/office/drawing/2014/main" id="{6694FBEA-0303-B7AF-2759-3036553F0B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3840" y="6673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2">
              <a:extLst>
                <a:ext uri="{FF2B5EF4-FFF2-40B4-BE49-F238E27FC236}">
                  <a16:creationId xmlns:a16="http://schemas.microsoft.com/office/drawing/2014/main" id="{03D1DD93-B546-2562-E146-1E9BC0B965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7388" y="6036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3">
              <a:extLst>
                <a:ext uri="{FF2B5EF4-FFF2-40B4-BE49-F238E27FC236}">
                  <a16:creationId xmlns:a16="http://schemas.microsoft.com/office/drawing/2014/main" id="{6AF8539D-3307-9A46-AE40-91D4184624D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8469" y="86356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4">
              <a:extLst>
                <a:ext uri="{FF2B5EF4-FFF2-40B4-BE49-F238E27FC236}">
                  <a16:creationId xmlns:a16="http://schemas.microsoft.com/office/drawing/2014/main" id="{9FDCABBD-3038-BAE5-2FC0-551D2A8E208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4316" y="22398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8">
              <a:extLst>
                <a:ext uri="{FF2B5EF4-FFF2-40B4-BE49-F238E27FC236}">
                  <a16:creationId xmlns:a16="http://schemas.microsoft.com/office/drawing/2014/main" id="{574CD38C-2BE8-C7A6-2C4C-CD9C08B4DDF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8114" y="33080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9">
              <a:extLst>
                <a:ext uri="{FF2B5EF4-FFF2-40B4-BE49-F238E27FC236}">
                  <a16:creationId xmlns:a16="http://schemas.microsoft.com/office/drawing/2014/main" id="{2023FBCB-E9D7-79A1-BDDA-F5113E189A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0486" y="56184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0">
              <a:extLst>
                <a:ext uri="{FF2B5EF4-FFF2-40B4-BE49-F238E27FC236}">
                  <a16:creationId xmlns:a16="http://schemas.microsoft.com/office/drawing/2014/main" id="{34590977-8506-92F9-ED59-F986B61CC34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5145" y="721953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4">
              <a:extLst>
                <a:ext uri="{FF2B5EF4-FFF2-40B4-BE49-F238E27FC236}">
                  <a16:creationId xmlns:a16="http://schemas.microsoft.com/office/drawing/2014/main" id="{79FEECE8-DEB8-08F4-8101-D3E62696D1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9604" y="12621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6">
              <a:extLst>
                <a:ext uri="{FF2B5EF4-FFF2-40B4-BE49-F238E27FC236}">
                  <a16:creationId xmlns:a16="http://schemas.microsoft.com/office/drawing/2014/main" id="{D3DDE981-C209-EA51-C6FB-3A73D49DDE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5272" y="24065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8">
              <a:extLst>
                <a:ext uri="{FF2B5EF4-FFF2-40B4-BE49-F238E27FC236}">
                  <a16:creationId xmlns:a16="http://schemas.microsoft.com/office/drawing/2014/main" id="{86D1D9D1-2683-EF0A-DD8C-B670E7D7BE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2943" y="80867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0">
              <a:extLst>
                <a:ext uri="{FF2B5EF4-FFF2-40B4-BE49-F238E27FC236}">
                  <a16:creationId xmlns:a16="http://schemas.microsoft.com/office/drawing/2014/main" id="{0A6607D4-5BC5-9DE5-14BC-0CA5F64158E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2996" y="-717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2">
              <a:extLst>
                <a:ext uri="{FF2B5EF4-FFF2-40B4-BE49-F238E27FC236}">
                  <a16:creationId xmlns:a16="http://schemas.microsoft.com/office/drawing/2014/main" id="{3E4F1E44-D528-0977-318B-FA999140A05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93698" y="51983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0">
              <a:extLst>
                <a:ext uri="{FF2B5EF4-FFF2-40B4-BE49-F238E27FC236}">
                  <a16:creationId xmlns:a16="http://schemas.microsoft.com/office/drawing/2014/main" id="{2B8A12D4-E8DF-3963-622D-0A5314FC2D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7929" y="112644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31">
              <a:extLst>
                <a:ext uri="{FF2B5EF4-FFF2-40B4-BE49-F238E27FC236}">
                  <a16:creationId xmlns:a16="http://schemas.microsoft.com/office/drawing/2014/main" id="{CE32AB4C-8495-DC06-6FBE-99D5102E1C1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747" y="66763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5">
              <a:extLst>
                <a:ext uri="{FF2B5EF4-FFF2-40B4-BE49-F238E27FC236}">
                  <a16:creationId xmlns:a16="http://schemas.microsoft.com/office/drawing/2014/main" id="{FC06C8A4-44E2-FCC8-982E-CA47575E7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9086" y="43797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1">
              <a:extLst>
                <a:ext uri="{FF2B5EF4-FFF2-40B4-BE49-F238E27FC236}">
                  <a16:creationId xmlns:a16="http://schemas.microsoft.com/office/drawing/2014/main" id="{9FC51A95-1451-D91A-33C2-69EDF465D85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587436" y="840570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EC10FEDF-5C0F-8E0F-A223-71045552FB9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4494" y="51581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85F94D8E-5F9B-8C01-8A09-2B12B61207D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8424" y="56577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8081BAA2-81DE-18DC-ACD8-68C366FD1E8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31838" y="30903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54C829E6-8192-9A22-C0F4-ABB0EEBA1E2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3668" y="85542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5469357B-00F6-6DEE-B1DA-3CC6A6C934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545" y="81074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0">
              <a:extLst>
                <a:ext uri="{FF2B5EF4-FFF2-40B4-BE49-F238E27FC236}">
                  <a16:creationId xmlns:a16="http://schemas.microsoft.com/office/drawing/2014/main" id="{00D2E361-A546-79DE-7792-E9CC2E138B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9579" y="1052065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44A97E25-2EF9-F7C9-8FA6-8DEC12AB603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3571" y="759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63B6B5D-7799-E33D-309E-DB26C44F40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6540" y="91437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032A3A46-63F7-56B9-F11F-72C7BF7AE64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3545" y="34993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7E7331E6-754B-7B85-A4B8-69AF5658AF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0473" y="51356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843B4187-D6A1-25B4-C80D-ED0FBC6CD4A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4459" y="118508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1432" y="1003156"/>
            <a:ext cx="6603272" cy="1572356"/>
          </a:xfrm>
        </p:spPr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6825" y="-5838"/>
            <a:ext cx="3700058" cy="686383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20512" y="2884095"/>
            <a:ext cx="6603272" cy="2803135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spcAft>
                <a:spcPts val="1000"/>
              </a:spcAft>
              <a:defRPr sz="1600"/>
            </a:lvl2pPr>
            <a:lvl3pPr>
              <a:spcAft>
                <a:spcPts val="1000"/>
              </a:spcAft>
              <a:defRPr sz="1400"/>
            </a:lvl3pPr>
            <a:lvl4pPr>
              <a:spcAft>
                <a:spcPts val="1000"/>
              </a:spcAft>
              <a:defRPr sz="1200"/>
            </a:lvl4pPr>
            <a:lvl5pPr>
              <a:spcAft>
                <a:spcPts val="1000"/>
              </a:spcAft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17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453497"/>
            <a:ext cx="7323472" cy="144738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69847" y="1970360"/>
            <a:ext cx="7323473" cy="3936663"/>
          </a:xfrm>
        </p:spPr>
        <p:txBody>
          <a:bodyPr anchor="t"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/>
            </a:lvl1pPr>
            <a:lvl2pPr marL="514350" indent="-285750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2pPr>
            <a:lvl3pPr marL="822960" indent="-285750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097280" indent="-171450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/>
            </a:lvl4pPr>
            <a:lvl5pPr marL="1371600" indent="-171450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5E76BAB-D3E2-7A86-4382-6897A8FDD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54871" y="2093199"/>
            <a:ext cx="4157472" cy="41608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5C76E7-AB26-88E2-D65E-2E3C77D66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7F12763-35ED-ABA1-B1B9-ECA0300EC7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428C6819-E6F6-EC0A-3915-2210ED5FD5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D35D55BE-4E02-8709-08CD-DCDF028896A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B00E110-F53B-CB17-400D-884883FAD2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AFD5A261-446E-BFC4-FC12-80FDF4169D7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B6FED30E-9001-44A0-E5C7-E032D0F3DC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26FDAFD-9C45-1171-4C16-15BF244630E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FE69A4E5-9E23-CC9D-7DFE-C1AF1DE799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43086FAB-AC19-CDF5-6420-B753EA91CC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1CE06729-10BE-4FF7-7378-D0839A5B290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C0E85AE-019E-239F-3641-132EE08697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27436FA2-8F0F-0124-E6EA-C19287C4FC0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257506A8-2AF8-FD30-07C5-A8B673B4FB3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C15BD99-2D70-3136-347B-31CD7D03DC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B67F2992-4C5D-965F-7EA2-7A62C5AB60E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68E6C9D5-7A68-0715-7E5B-B00F232220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A5762283-7319-03B2-6625-12FB72339F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71B8ED3D-B51C-BE7D-804A-BEA721B80F3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900799BD-6359-DC82-2EE9-5C17C30156D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1C980C29-373A-1E8A-06EA-4EC3DEB1CE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7551F4D8-61F0-8E45-0F0A-5353AD1992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95280895-3875-4458-0CFD-6E7F91E4B1B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C447D48F-E082-2C64-AACC-5F1576670B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45386F34-1F3F-7822-9E58-F69B57DAD5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714F5E2C-ADCA-B188-9558-A8C41DACCA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7904DF4A-7F05-9B74-762F-750A11C2608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22FA525D-7C59-B943-0521-9341A78CD45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AD48A9A0-6DB2-78B2-B64A-ACF109E50C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241CCA94-4C69-C42C-63CF-26A8A45BE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2C65A2DC-4AC0-1BAA-B531-78961040F6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06F81422-C9FD-27B8-4FD6-B1F44C74BE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6BD26277-6152-C324-088E-7147EFBC3C2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4133AE4-D5B2-6E80-0D7F-5E4A58260B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119C911C-0392-118F-BC19-A1D54BDD35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3C640776-EA30-99EB-34B0-58B773C472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BB4FF007-C784-E1F8-AB7E-408FB7A3947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22B235A3-3685-6CD1-96A0-C8512B09C6A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74119689-F1DD-1031-494F-BCD12EBFB62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DC996F45-62C2-BF42-C97C-66EDDDE35AC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101F6153-4534-B78A-D1DF-449F4099EC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54F228F9-4FB8-EB4C-943C-EF2F72FD869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7709A6A7-E82C-3874-6F67-4271840CC89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19F404EE-0BE6-27BC-AF9D-66B038678D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FC6D8B1A-C7A0-8524-DBD7-1E660072B2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4BEBEA83-1067-1C49-2A3B-E81B2F0C01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9397A70A-C9D2-C401-46FC-9BA1C496F3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F8CC25E1-6B15-151C-DDD2-8BD3BB16FD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B5B94F62-E440-38E1-2CEB-8A1FD1E7D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A9D624A1-73EF-8770-3F92-424BA9102B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55546E28-143B-34C1-D433-58DCFC45F2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934F6794-119F-9752-BB33-B4F1A8E8C8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0B857804-1586-3CCB-DAF2-3D8D354DFF0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9BD61CB3-B187-0EC3-F40B-8AB7EAA944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FD9AB2F0-7CDD-02F1-691B-A543428F71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DA7792B-F38C-0154-799B-77FA3D92A3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5DA82296-4D29-F99E-333B-17CEEFB8D4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55822684-7F5E-BD3C-0320-626C1FBC82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0093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984A150-581C-4608-9034-48767311A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1E375-8FC7-F526-C116-1136385785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8384" y="384048"/>
            <a:ext cx="6099048" cy="4343400"/>
          </a:xfrm>
        </p:spPr>
        <p:txBody>
          <a:bodyPr anchor="b">
            <a:noAutofit/>
          </a:bodyPr>
          <a:lstStyle>
            <a:lvl1pPr>
              <a:defRPr sz="5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540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1307592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00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58477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16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784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fld id="{C44961B7-6B89-48AB-966F-622E2788EECC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605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18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33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10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3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3484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2273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16838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8" r:id="rId14"/>
    <p:sldLayoutId id="2147483889" r:id="rId15"/>
    <p:sldLayoutId id="2147483890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ces.ed.gov/programs/digest/d22/tables/dt22_311.10.as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6.xml"/><Relationship Id="rId5" Type="http://schemas.openxmlformats.org/officeDocument/2006/relationships/chart" Target="../charts/chart1.xml"/><Relationship Id="rId4" Type="http://schemas.openxmlformats.org/officeDocument/2006/relationships/hyperlink" Target="https://nces.ed.gov/programs/digest/d22/tables/dt22_311.10.as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73_D239A9BB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.xml"/><Relationship Id="rId4" Type="http://schemas.openxmlformats.org/officeDocument/2006/relationships/hyperlink" Target="https://nces.ed.gov/whatsnew/press_releases/4_26_2022.as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2_D148CE6E.xml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slide" Target="slide6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slide" Target="slide6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eaching.unl.edu/resources/accessibility-and-universal-design-learning/how-to-make-a-course-accessible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teaching.unl.edu/workshops/digital-accessibility-series/" TargetMode="External"/><Relationship Id="rId3" Type="http://schemas.openxmlformats.org/officeDocument/2006/relationships/hyperlink" Target="https://canvas.unl.edu/courses/120076?utm_source=Web&amp;utm_medium=Awareness&amp;utm_term=UDL-Access-Canvas&amp;utm_content=UDL-Access-Canvas&amp;utm_campaign=Landing+Page" TargetMode="External"/><Relationship Id="rId7" Type="http://schemas.openxmlformats.org/officeDocument/2006/relationships/hyperlink" Target="https://equity.unl.edu/trainings-offered-institutional-equity-and-compliance/b-barriers/?check_logged_in=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o.unl.edu/learn-accessibility" TargetMode="External"/><Relationship Id="rId5" Type="http://schemas.openxmlformats.org/officeDocument/2006/relationships/hyperlink" Target="https://cms.unl.edu/chancellor/accessibility/" TargetMode="External"/><Relationship Id="rId4" Type="http://schemas.openxmlformats.org/officeDocument/2006/relationships/hyperlink" Target="https://teaching.unl.edu/resources/accessibility-and-universal-design-learning/checklist/" TargetMode="External"/><Relationship Id="rId9" Type="http://schemas.openxmlformats.org/officeDocument/2006/relationships/hyperlink" Target="https://teaching.unl.edu/contact-u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ofnelincoln.sharepoint.com/:p:/s/CenterforTransformativeTeaching/ERtU_JQYk5BLtKEjZbdMUkIBiBbI8i6AgGkGG9Boh9IUlg?e=35iHG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ofnelincoln.sharepoint.com/:w:/s/CenterforTransformativeTeaching/EQgzTXjmHHVMvlfzp3SN4zMBGF9UI7r1CMOtJXgcma4TJQ?e=TClj7z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eaching.unl.edu/resources/accessibility-and-universal-design-learning/checklist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hyperlink" Target="https://www.youtube.com/watch?v=xX-dsQbC9e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89_118D202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8A_ED35FFA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uofnelincoln.sharepoint.com/:x:/s/CenterforTransformativeTeaching/EdYaWxa8CphImPnKDNwur3kBL9_7cm42Uyiztkt_DnKmNA?e=eJzLs9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go.unl.edu/coursedesignstudy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mailto:aort@unl.edu" TargetMode="External"/><Relationship Id="rId4" Type="http://schemas.openxmlformats.org/officeDocument/2006/relationships/hyperlink" Target="mailto:amitchell22@unl.edu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o.unl.edu/fub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4.xml"/><Relationship Id="rId3" Type="http://schemas.openxmlformats.org/officeDocument/2006/relationships/hyperlink" Target="https://nces.ed.gov/programs/digest/d22/tables/dt22_311.10.asp" TargetMode="External"/><Relationship Id="rId7" Type="http://schemas.openxmlformats.org/officeDocument/2006/relationships/image" Target="../media/image8.svg"/><Relationship Id="rId12" Type="http://schemas.openxmlformats.org/officeDocument/2006/relationships/slide" Target="slide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slide" Target="slide10.xml"/><Relationship Id="rId5" Type="http://schemas.openxmlformats.org/officeDocument/2006/relationships/slide" Target="slide15.xml"/><Relationship Id="rId10" Type="http://schemas.openxmlformats.org/officeDocument/2006/relationships/slide" Target="slide9.xml"/><Relationship Id="rId4" Type="http://schemas.openxmlformats.org/officeDocument/2006/relationships/hyperlink" Target="https://nces.ed.gov/whatsnew/press_releases/4_26_2022.asp" TargetMode="External"/><Relationship Id="rId9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9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hyperlink" Target="https://wvupressonline.com/node/757" TargetMode="External"/><Relationship Id="rId4" Type="http://schemas.openxmlformats.org/officeDocument/2006/relationships/hyperlink" Target="https://dl.acm.org/doi/10.1145/3287324.3287347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slide" Target="slide6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D5CF12-A0CF-CA9D-A0BC-67DE8DFC9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632" y="1559768"/>
            <a:ext cx="9678368" cy="313537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6600" cap="none">
                <a:latin typeface="Calibri"/>
                <a:ea typeface="Calibri"/>
                <a:cs typeface="Calibri"/>
              </a:rPr>
              <a:t>Introduction to Accessibility</a:t>
            </a:r>
            <a:br>
              <a:rPr lang="en-US" sz="3600">
                <a:latin typeface="Calibri"/>
                <a:ea typeface="Calibri"/>
                <a:cs typeface="Calibri"/>
              </a:rPr>
            </a:br>
            <a:r>
              <a:rPr lang="en-US" sz="3600">
                <a:latin typeface="Calibri"/>
                <a:ea typeface="Calibri"/>
                <a:cs typeface="Calibri"/>
              </a:rPr>
              <a:t>Building Inclusion through Digital Accessibility Series</a:t>
            </a:r>
            <a:endParaRPr lang="en-US">
              <a:ea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46D69-333E-1231-A477-FD457632D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3633" y="4817251"/>
            <a:ext cx="9678367" cy="68802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>
                <a:latin typeface="Calibri"/>
                <a:ea typeface="Calibri"/>
                <a:cs typeface="Calibri"/>
              </a:rPr>
              <a:t>Julia Remsik Larsen (she/her) &amp; Ash Mitchell (they/them)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94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>
                <a:ea typeface="Calibri"/>
              </a:rPr>
              <a:t>Large &amp; Growing Number of Disabled Students</a:t>
            </a:r>
            <a:endParaRPr lang="en-US" cap="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39" y="2413591"/>
            <a:ext cx="6093821" cy="394192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>
              <a:lnSpc>
                <a:spcPct val="91000"/>
              </a:lnSpc>
            </a:pPr>
            <a:r>
              <a:rPr lang="en-US" sz="2400"/>
              <a:t>Over 1 in 5 undergraduate students </a:t>
            </a:r>
          </a:p>
          <a:p>
            <a:pPr marL="283210" indent="-283210">
              <a:lnSpc>
                <a:spcPct val="91000"/>
              </a:lnSpc>
            </a:pPr>
            <a:r>
              <a:rPr lang="en-US" sz="2400"/>
              <a:t>Over 1 in 10 post baccalaureate students</a:t>
            </a:r>
          </a:p>
          <a:p>
            <a:pPr marL="283210" indent="-283210">
              <a:lnSpc>
                <a:spcPct val="91000"/>
              </a:lnSpc>
            </a:pPr>
            <a:r>
              <a:rPr lang="en-US" sz="2400"/>
              <a:t>Approximately 3.9 million total college students</a:t>
            </a:r>
          </a:p>
          <a:p>
            <a:pPr marL="265430" lvl="1" indent="0">
              <a:lnSpc>
                <a:spcPct val="91000"/>
              </a:lnSpc>
              <a:buNone/>
            </a:pPr>
            <a:r>
              <a:rPr lang="en-US" sz="2400"/>
              <a:t>(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 Center for Education Statistics, 2023</a:t>
            </a:r>
            <a:r>
              <a:rPr lang="en-US" sz="240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ED8A92-9423-3296-90D2-835112C1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6" name="Picture 5" descr="A group of five college students sitting around a table">
            <a:extLst>
              <a:ext uri="{FF2B5EF4-FFF2-40B4-BE49-F238E27FC236}">
                <a16:creationId xmlns:a16="http://schemas.microsoft.com/office/drawing/2014/main" id="{775CF415-AF37-EEC3-FBEB-F1F517BFD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279" y="2706806"/>
            <a:ext cx="4047309" cy="26842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465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63F366B-15A4-4C34-A8FB-1463187F4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0CDF20-D900-4EA0-BBC1-75DD29E3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45BD72F-5873-414C-BAFE-3DB037286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336A80-D3E7-4B14-9422-4FCC01CD1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C09B750-AF4C-4ED6-BD57-8F5419B2A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05D7054-5C69-4968-8A58-0AE7AA624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DC8DEF-D249-4084-B3FF-AD663E222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6221F23-9E38-4D0D-9EAA-D61A2863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A6208-3BFA-0B34-59AB-0C24EC2DC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32" y="4687384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700" cap="all" spc="-1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Increasing Rates of College Students with Disabilities Over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44F5B7-282E-063F-5237-1AB429C94E5E}"/>
              </a:ext>
            </a:extLst>
          </p:cNvPr>
          <p:cNvSpPr txBox="1"/>
          <p:nvPr/>
        </p:nvSpPr>
        <p:spPr>
          <a:xfrm>
            <a:off x="899202" y="6325862"/>
            <a:ext cx="10366744" cy="3774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1400" u="sng" spc="8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 Center for Education Statistics, 2023</a:t>
            </a:r>
            <a:endParaRPr lang="en-US" sz="1400" spc="80">
              <a:solidFill>
                <a:schemeClr val="accent1">
                  <a:lumMod val="7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9EFF86-E229-3EA3-EF16-800FA483A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0332" y="6392314"/>
            <a:ext cx="640080" cy="228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294A09A9-5501-47C1-A89A-A340965A2BE2}" type="slidenum">
              <a:rPr lang="en-US" sz="900">
                <a:solidFill>
                  <a:srgbClr val="404040"/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 sz="900">
              <a:solidFill>
                <a:srgbClr val="404040"/>
              </a:solidFill>
            </a:endParaRPr>
          </a:p>
        </p:txBody>
      </p:sp>
      <p:graphicFrame>
        <p:nvGraphicFramePr>
          <p:cNvPr id="6" name="Chart 5" descr="Line graph showing the percentage of undergraduates with a disability increased from 6.3% in 1993 to 20.5% in 2020. The percentage of baccalaureate students increased from 4.0% in 1993 to 10.7% in 2020.">
            <a:extLst>
              <a:ext uri="{FF2B5EF4-FFF2-40B4-BE49-F238E27FC236}">
                <a16:creationId xmlns:a16="http://schemas.microsoft.com/office/drawing/2014/main" id="{A1A6898F-3187-3F50-BCBA-DEE2E82E7C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873369"/>
              </p:ext>
            </p:extLst>
          </p:nvPr>
        </p:nvGraphicFramePr>
        <p:xfrm>
          <a:off x="643191" y="645106"/>
          <a:ext cx="10892611" cy="3229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" name="Graphic 3" descr="Back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50E6913B-4926-B2B4-B4AB-82D70E58F0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83876" y="6088538"/>
            <a:ext cx="672083" cy="57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7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6863-D1C0-728C-02D0-71740EEB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Accommodations Alone Are Not Enough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1D0AFB-9DA1-42D4-6C8B-963134511E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62048" y="2018598"/>
            <a:ext cx="4983480" cy="3639312"/>
          </a:xfrm>
        </p:spPr>
        <p:txBody>
          <a:bodyPr/>
          <a:lstStyle/>
          <a:p>
            <a:r>
              <a:rPr lang="en-US" sz="2400"/>
              <a:t>Focus on accessibility instead of accommodation</a:t>
            </a:r>
          </a:p>
          <a:p>
            <a:r>
              <a:rPr lang="en-US" sz="2400"/>
              <a:t>15% of students registered with disabilities offices do not receive accommodations (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 Center for Education Statistics, 2022</a:t>
            </a:r>
            <a:r>
              <a:rPr lang="en-US" sz="2400"/>
              <a:t>)</a:t>
            </a:r>
          </a:p>
          <a:p>
            <a:endParaRPr lang="en-US"/>
          </a:p>
        </p:txBody>
      </p:sp>
      <p:graphicFrame>
        <p:nvGraphicFramePr>
          <p:cNvPr id="6" name="Content Placeholder 5" descr="Pie chart showing that 37% of college students with a disability tell the university about their disability. 63% do not tell the university about their disability.">
            <a:extLst>
              <a:ext uri="{FF2B5EF4-FFF2-40B4-BE49-F238E27FC236}">
                <a16:creationId xmlns:a16="http://schemas.microsoft.com/office/drawing/2014/main" id="{5D9C5853-EE84-07BC-11C0-D167DEAF9FC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18963773"/>
              </p:ext>
            </p:extLst>
          </p:nvPr>
        </p:nvGraphicFramePr>
        <p:xfrm>
          <a:off x="6396474" y="1939704"/>
          <a:ext cx="4983163" cy="3640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2699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B5FF42-B17C-4F11-B93E-AF59A0B6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D35415-1A65-4CA4-B8D6-E2A513C07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 descr="Students using laptops in classroom">
            <a:extLst>
              <a:ext uri="{FF2B5EF4-FFF2-40B4-BE49-F238E27FC236}">
                <a16:creationId xmlns:a16="http://schemas.microsoft.com/office/drawing/2014/main" id="{09F2A2AD-E732-8FDF-EE7D-66C5D95BE1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7" r="1800"/>
          <a:stretch/>
        </p:blipFill>
        <p:spPr>
          <a:xfrm>
            <a:off x="727654" y="727628"/>
            <a:ext cx="5367165" cy="541555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/>
              <a:t>Why Might A Student Not Get Accommodations?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Avoiding stigma</a:t>
            </a:r>
          </a:p>
          <a:p>
            <a:r>
              <a:rPr lang="en-US" sz="2400" dirty="0"/>
              <a:t>Lengthy process</a:t>
            </a:r>
          </a:p>
          <a:p>
            <a:r>
              <a:rPr lang="en-US" sz="2400" dirty="0"/>
              <a:t>Financially expensive</a:t>
            </a:r>
          </a:p>
          <a:p>
            <a:r>
              <a:rPr lang="en-US" sz="2400" dirty="0"/>
              <a:t>Unaware that they have a disability</a:t>
            </a:r>
          </a:p>
          <a:p>
            <a:pPr marL="283210"/>
            <a:endParaRPr lang="en-US" dirty="0">
              <a:latin typeface="+mn-lt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ED8A92-9423-3296-90D2-835112C1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5836" y="6133907"/>
            <a:ext cx="1290608" cy="2560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294A09A9-5501-47C1-A89A-A340965A2BE2}" type="slidenum">
              <a:rPr lang="en-US" smtClean="0"/>
              <a:pPr defTabSz="914400"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Back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E84BD07F-0C0A-EEF5-FE2D-9CF9BD5B35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9158" y="5683907"/>
            <a:ext cx="672083" cy="57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0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BC6FC45-D4D9-4025-91DA-272D318D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A454C-0499-8C6C-F7DC-C706B55B6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 dirty="0"/>
              <a:t>Students’ Civil &amp; Human Rights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B29DD-083B-E58E-A00B-67F4CF30E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r>
              <a:rPr lang="en-US" sz="2400" dirty="0"/>
              <a:t>Right to an equitable education</a:t>
            </a:r>
          </a:p>
          <a:p>
            <a:r>
              <a:rPr lang="en-US" sz="2400" dirty="0"/>
              <a:t>Separate is not equal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284212-C175-4C82-B112-A5208F70C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09" y="393365"/>
            <a:ext cx="7328969" cy="605927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9EC706-8928-4DFD-8084-35D599EB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98B0905-F9C1-14AD-0B5E-CA66258AD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16242" y="1768534"/>
            <a:ext cx="3322121" cy="3322121"/>
          </a:xfrm>
          <a:prstGeom prst="rect">
            <a:avLst/>
          </a:prstGeom>
        </p:spPr>
      </p:pic>
      <p:pic>
        <p:nvPicPr>
          <p:cNvPr id="4" name="Graphic 3" descr="Back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7E890C07-6365-BF2B-2C9F-1B231F49C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9158" y="5683907"/>
            <a:ext cx="672083" cy="57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35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512" y="881595"/>
            <a:ext cx="6603272" cy="1572356"/>
          </a:xfrm>
          <a:noFill/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is the Law</a:t>
            </a:r>
          </a:p>
        </p:txBody>
      </p:sp>
      <p:pic>
        <p:nvPicPr>
          <p:cNvPr id="68" name="Picture Placeholder 13" descr="A statue of a lady justice blindfolded and holding a scale and sword&#10;&#10;">
            <a:extLst>
              <a:ext uri="{FF2B5EF4-FFF2-40B4-BE49-F238E27FC236}">
                <a16:creationId xmlns:a16="http://schemas.microsoft.com/office/drawing/2014/main" id="{82EB62C0-A0B6-0213-7723-EDA6F91250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7" r="9537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0512" y="2280621"/>
            <a:ext cx="6603272" cy="3574223"/>
          </a:xfrm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ADA Title II Final Rule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On April 24, 2024, the U.S. Attorney General signed a final rule containing new regulations about digital accessibility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All digital materials (including web and mobile) need to be accessible</a:t>
            </a:r>
          </a:p>
          <a:p>
            <a:pPr lvl="3" indent="-283210">
              <a:buFont typeface="Courier New" panose="020B0604020202020204" pitchFamily="34" charset="0"/>
              <a:buChar char="o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Must meet Web Content Accessibility Guidelines (WCAG) 2.1 AA Criteria</a:t>
            </a:r>
          </a:p>
          <a:p>
            <a:pPr lvl="3" indent="-283210">
              <a:buFont typeface="Courier New" panose="020B0604020202020204" pitchFamily="34" charset="0"/>
              <a:buChar char="o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Deadline of April 24, 2026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65280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8E7BA-BD5F-0FCE-3ED4-C069C7698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the Final Rule impact UNL?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5C926-FA61-1759-2487-2C8A85D5A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2520" y="2024765"/>
            <a:ext cx="4983480" cy="36393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Digital materials includes...</a:t>
            </a:r>
          </a:p>
          <a:p>
            <a:pPr lvl="1" indent="-283210">
              <a:buFont typeface="Courier New" panose="020B0604020202020204" pitchFamily="34" charset="0"/>
              <a:buChar char="o"/>
            </a:pPr>
            <a:r>
              <a:rPr lang="en-US" sz="2200" dirty="0"/>
              <a:t>Canvas content</a:t>
            </a:r>
          </a:p>
          <a:p>
            <a:pPr lvl="1" indent="-283210">
              <a:buFont typeface="Courier New" panose="020B0604020202020204" pitchFamily="34" charset="0"/>
              <a:buChar char="o"/>
            </a:pPr>
            <a:r>
              <a:rPr lang="en-US" sz="2200" dirty="0"/>
              <a:t>Documents and files</a:t>
            </a:r>
          </a:p>
          <a:p>
            <a:pPr lvl="1" indent="-283210">
              <a:buFont typeface="Courier New" panose="020B0604020202020204" pitchFamily="34" charset="0"/>
              <a:buChar char="o"/>
            </a:pPr>
            <a:r>
              <a:rPr lang="en-US" sz="2200" dirty="0"/>
              <a:t>Media (video and audio)</a:t>
            </a:r>
          </a:p>
          <a:p>
            <a:pPr lvl="1" indent="-283210">
              <a:buFont typeface="Courier New" panose="020B0604020202020204" pitchFamily="34" charset="0"/>
              <a:buChar char="o"/>
            </a:pPr>
            <a:r>
              <a:rPr lang="en-US" sz="2200" dirty="0"/>
              <a:t>Textbooks and third-party software</a:t>
            </a:r>
          </a:p>
          <a:p>
            <a:pPr lvl="1" indent="-283210">
              <a:buFont typeface="Courier New" panose="020B0604020202020204" pitchFamily="34" charset="0"/>
              <a:buChar char="o"/>
            </a:pPr>
            <a:r>
              <a:rPr lang="en-US" sz="2200" dirty="0"/>
              <a:t>Websites</a:t>
            </a:r>
          </a:p>
          <a:p>
            <a:pPr lvl="1" indent="-283210">
              <a:buFont typeface="Courier New" panose="020B0604020202020204" pitchFamily="34" charset="0"/>
              <a:buChar char="o"/>
            </a:pPr>
            <a:r>
              <a:rPr lang="en-US" sz="2200" dirty="0"/>
              <a:t>Apps</a:t>
            </a:r>
          </a:p>
          <a:p>
            <a:pPr lvl="1" indent="-283210">
              <a:buFont typeface="Courier New" panose="020B0604020202020204" pitchFamily="34" charset="0"/>
              <a:buChar char="o"/>
            </a:pPr>
            <a:r>
              <a:rPr lang="en-US" sz="2200" dirty="0"/>
              <a:t>Social 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DB16D6-6309-6B65-3DEE-CAA3D6879F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20577" y="2018598"/>
            <a:ext cx="4983480" cy="363931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Materials cannot be made available until guidelines are fully met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Includes materials from 3</a:t>
            </a:r>
            <a:r>
              <a:rPr lang="en-US" sz="2400" baseline="30000"/>
              <a:t>rd</a:t>
            </a:r>
            <a:r>
              <a:rPr lang="en-US" sz="2400"/>
              <a:t> party vendors/websites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46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84B5FFB-E400-49F0-8153-75622C96F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E734E7-3EBF-463F-9D80-2668EE36A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685F97-04E2-4F32-B20B-3CB5C4D1F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7F0196-A6E1-4D1C-B47F-8CF95D759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1404AE-4400-43A1-94EC-16F37AE0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6CF6F17-8CCC-492C-A2CB-97CCBF7CB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93A3195-94A6-4E0A-BE4A-12564DAEE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91373ED-58A8-4EEA-959E-7BD3C97B1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B545A6-0ABC-1BF9-6D46-8CB1DD14F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32" y="1559768"/>
            <a:ext cx="9678368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latin typeface="Calibri"/>
                <a:ea typeface="Calibri"/>
                <a:cs typeface="Calibri"/>
              </a:rPr>
              <a:t>How Do I Approach </a:t>
            </a:r>
            <a:br>
              <a:rPr lang="en-US" sz="5400" dirty="0">
                <a:latin typeface="Calibri"/>
                <a:ea typeface="Calibri"/>
                <a:cs typeface="Calibri"/>
              </a:rPr>
            </a:br>
            <a:r>
              <a:rPr lang="en-US" sz="5400" dirty="0">
                <a:solidFill>
                  <a:srgbClr val="0070C0"/>
                </a:solidFill>
                <a:latin typeface="Calibri"/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Making My Courses Accessible?</a:t>
            </a:r>
            <a:endParaRPr lang="en-US" sz="5400" dirty="0">
              <a:solidFill>
                <a:srgbClr val="0070C0"/>
              </a:solidFill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855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53517-D668-88BC-94EC-E8D95226B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41843-95DD-7F47-7E7E-436FE76FF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/>
              <a:t>Step 1: Learn to Make Documents Accessible</a:t>
            </a:r>
            <a:endParaRPr lang="en-US" sz="4200" cap="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ED31C-1A1A-E449-EFBF-CDC255BB7B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l" rtl="0" fontAlgn="base">
              <a:spcBef>
                <a:spcPts val="0"/>
              </a:spcBef>
              <a:buNone/>
            </a:pPr>
            <a:r>
              <a:rPr lang="en-US" sz="2400" b="1" i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Resources </a:t>
            </a:r>
            <a:endParaRPr lang="en-US" b="1">
              <a:latin typeface="Calibri"/>
              <a:ea typeface="Calibri"/>
              <a:cs typeface="Calibri"/>
            </a:endParaRPr>
          </a:p>
          <a:p>
            <a:pPr marL="461645" lvl="2" indent="-182245" fontAlgn="base">
              <a:buFont typeface="Arial" panose="020B0604020202020204" pitchFamily="34" charset="0"/>
              <a:buChar char="•"/>
            </a:pPr>
            <a:r>
              <a:rPr lang="en-US" sz="2400" u="sng">
                <a:solidFill>
                  <a:srgbClr val="0563C1"/>
                </a:solidFill>
                <a:latin typeface="Calibri"/>
                <a:ea typeface="Calibri"/>
                <a:cs typeface="Calibri"/>
              </a:rPr>
              <a:t>Accessibility checklist</a:t>
            </a:r>
          </a:p>
          <a:p>
            <a:pPr marL="461645" lvl="2" indent="-182245" fontAlgn="base">
              <a:buFont typeface="Arial" panose="020B0604020202020204" pitchFamily="34" charset="0"/>
              <a:buChar char="•"/>
            </a:pPr>
            <a:r>
              <a:rPr lang="en-US" sz="2400" u="sng">
                <a:solidFill>
                  <a:srgbClr val="0070C0"/>
                </a:solidFill>
                <a:latin typeface="Calibri"/>
                <a:ea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 accessibility and UDL Instructor Resource</a:t>
            </a:r>
            <a:endParaRPr lang="en-US" sz="2400" u="sng">
              <a:solidFill>
                <a:srgbClr val="0070C0"/>
              </a:solidFill>
              <a:latin typeface="Calibri"/>
              <a:ea typeface="Calibri"/>
              <a:cs typeface="Calibri"/>
            </a:endParaRPr>
          </a:p>
          <a:p>
            <a:pPr marL="461645" lvl="2" indent="-182245" fontAlgn="base">
              <a:buFont typeface="Arial" panose="020B0604020202020204" pitchFamily="34" charset="0"/>
              <a:buChar char="•"/>
            </a:pPr>
            <a:r>
              <a:rPr lang="en-US" sz="2400" u="sng">
                <a:solidFill>
                  <a:srgbClr val="0070C0"/>
                </a:solidFill>
                <a:latin typeface="Calibri"/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CTT Accessibility and Universal Design for Learning webpage</a:t>
            </a:r>
            <a:endParaRPr lang="en-US" sz="2400">
              <a:solidFill>
                <a:srgbClr val="0070C0"/>
              </a:solidFill>
              <a:latin typeface="Calibri"/>
              <a:ea typeface="Calibri"/>
              <a:cs typeface="Calibri"/>
            </a:endParaRPr>
          </a:p>
          <a:p>
            <a:pPr marL="461645" lvl="2" indent="-182245" fontAlgn="base">
              <a:buFont typeface="Arial" panose="020B0604020202020204" pitchFamily="34" charset="0"/>
              <a:buChar char="•"/>
            </a:pPr>
            <a:r>
              <a:rPr lang="en-US" sz="2400" u="sng">
                <a:solidFill>
                  <a:srgbClr val="0070C0"/>
                </a:solidFill>
                <a:latin typeface="Calibri"/>
                <a:ea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 ADA Title II Rule</a:t>
            </a:r>
            <a:endParaRPr lang="en-US" sz="2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 algn="l" rtl="0" fontAlgn="base">
              <a:buNone/>
            </a:pPr>
            <a:r>
              <a:rPr lang="en-US" sz="2400" b="1" i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Online Asynchronous Trainings </a:t>
            </a:r>
          </a:p>
          <a:p>
            <a:pPr marL="461645" lvl="2" indent="-229870" fontAlgn="base">
              <a:buFont typeface="Arial" panose="020B0604020202020204" pitchFamily="34" charset="0"/>
              <a:buChar char="•"/>
            </a:pPr>
            <a:r>
              <a:rPr lang="en-US" sz="2400" i="0" u="sng" strike="noStrike">
                <a:solidFill>
                  <a:srgbClr val="0070C0"/>
                </a:solidFill>
                <a:effectLst/>
                <a:latin typeface="Calibri"/>
                <a:ea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 accessibility training</a:t>
            </a:r>
            <a:endParaRPr lang="en-US" sz="2400" u="sng" strike="noStrike">
              <a:solidFill>
                <a:srgbClr val="0070C0"/>
              </a:solidFill>
              <a:latin typeface="Calibri"/>
              <a:ea typeface="Calibri"/>
              <a:cs typeface="Calibri"/>
            </a:endParaRPr>
          </a:p>
          <a:p>
            <a:pPr marL="461645" lvl="2" indent="-229870" fontAlgn="base">
              <a:buFont typeface="Arial" panose="020B0604020202020204" pitchFamily="34" charset="0"/>
              <a:buChar char="•"/>
            </a:pPr>
            <a:r>
              <a:rPr lang="en-US" sz="2400" u="sng">
                <a:solidFill>
                  <a:srgbClr val="0563C1"/>
                </a:solidFill>
              </a:rPr>
              <a:t>Title II training</a:t>
            </a:r>
            <a:endParaRPr lang="en-US" sz="2400" u="sng">
              <a:solidFill>
                <a:srgbClr val="000000"/>
              </a:solidFill>
              <a:ea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63CA0-A184-1BAB-9BDD-976E300BF2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Workshops </a:t>
            </a:r>
            <a:endParaRPr lang="en-US" b="1" dirty="0">
              <a:latin typeface="Calibri"/>
              <a:ea typeface="Calibri"/>
              <a:cs typeface="Calibri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i="0" u="sng" strike="noStrike" dirty="0">
                <a:solidFill>
                  <a:srgbClr val="0070C0"/>
                </a:solidFill>
                <a:effectLst/>
                <a:latin typeface="Calibri"/>
                <a:ea typeface="Calibri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 is for Barriers</a:t>
            </a:r>
            <a:endParaRPr lang="en-US" sz="2400" i="0" dirty="0">
              <a:solidFill>
                <a:srgbClr val="0070C0"/>
              </a:solidFill>
              <a:effectLst/>
              <a:latin typeface="Calibri"/>
              <a:ea typeface="Calibri"/>
              <a:cs typeface="Calibri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i="0" u="sng" strike="noStrike" dirty="0">
                <a:solidFill>
                  <a:srgbClr val="0070C0"/>
                </a:solidFill>
                <a:effectLst/>
                <a:latin typeface="Calibri"/>
                <a:ea typeface="Calibri"/>
                <a:cs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Building Inclusion through Digital Accessibility Workshop Series</a:t>
            </a:r>
            <a:endParaRPr lang="en-US" sz="2400" b="0" i="0" dirty="0">
              <a:solidFill>
                <a:srgbClr val="000000"/>
              </a:solidFill>
              <a:effectLst/>
              <a:latin typeface="Calibri"/>
              <a:ea typeface="Calibri"/>
              <a:cs typeface="Calibri"/>
            </a:endParaRPr>
          </a:p>
          <a:p>
            <a:pPr marL="0" indent="0" algn="l" rtl="0" fontAlgn="base"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Individual Help 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Digital Accessibility office hours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sz="2400" b="0" i="0" u="sng" strike="noStrike" dirty="0">
                <a:solidFill>
                  <a:srgbClr val="0070C0"/>
                </a:solidFill>
                <a:effectLst/>
                <a:latin typeface="Calibri"/>
                <a:ea typeface="Calibri"/>
                <a:cs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Building Inclusion through Digital Accessibility Series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Calibri"/>
                <a:ea typeface="Calibri"/>
                <a:cs typeface="Calibri"/>
              </a:rPr>
              <a:t> </a:t>
            </a:r>
            <a:r>
              <a:rPr lang="en-US" sz="2400" b="0" i="0" dirty="0">
                <a:effectLst/>
                <a:latin typeface="Calibri"/>
                <a:ea typeface="Calibri"/>
                <a:cs typeface="Calibri"/>
              </a:rPr>
              <a:t>practice sessions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i="0" u="sng" strike="noStrike" dirty="0">
                <a:solidFill>
                  <a:srgbClr val="0070C0"/>
                </a:solidFill>
                <a:effectLst/>
                <a:latin typeface="Calibri"/>
                <a:ea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 your instructional designer</a:t>
            </a:r>
            <a:endParaRPr lang="en-US" sz="2400" dirty="0">
              <a:solidFill>
                <a:srgbClr val="0070C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AFBE3-F181-0D24-F404-296D5393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48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995F625-BE4F-4433-8290-5DF0E858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36677E-F83B-4FAB-8095-870076307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5E224A-5F26-423E-949C-07A720F39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F1DA18-4CA4-40CF-9ACA-105D837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086E80-DC03-0B27-8F7C-3F1A8B33B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205" y="1410180"/>
            <a:ext cx="9673306" cy="4571520"/>
          </a:xfrm>
        </p:spPr>
        <p:txBody>
          <a:bodyPr anchor="ctr">
            <a:normAutofit/>
          </a:bodyPr>
          <a:lstStyle/>
          <a:p>
            <a:r>
              <a:rPr lang="en-US" dirty="0"/>
              <a:t>What are 1-2 resources that you would want to explore first?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6D1B74-744B-4231-97DB-86B4C9C5E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10955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C98C72-9EDD-4426-B45A-84E06A7CD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1144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887186-EE44-4AD3-BEFE-3478B4537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1144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EECC4E-F1C0-4C09-A7FD-4D623DACC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4438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373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BD0D76-6BFC-FC04-3FEB-DF669CA8E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54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latin typeface="Calibri"/>
                <a:ea typeface="Calibri"/>
                <a:cs typeface="Calibri"/>
              </a:rPr>
              <a:t>Learning Objectives</a:t>
            </a:r>
            <a:endParaRPr lang="en-US" sz="44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2CF79-A21C-C660-18A7-F2529A5A0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124" y="559477"/>
            <a:ext cx="5647076" cy="547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262626"/>
              </a:buClr>
            </a:pPr>
            <a:r>
              <a:rPr lang="en-US" sz="3200" dirty="0">
                <a:latin typeface="Calibri"/>
                <a:ea typeface="Calibri"/>
                <a:cs typeface="Calibri"/>
              </a:rPr>
              <a:t>Define digital accessibility</a:t>
            </a:r>
            <a:endParaRPr lang="en-US" sz="3200" dirty="0"/>
          </a:p>
          <a:p>
            <a:pPr>
              <a:buClr>
                <a:srgbClr val="262626"/>
              </a:buClr>
            </a:pPr>
            <a:r>
              <a:rPr lang="en-US" sz="3200" dirty="0">
                <a:latin typeface="Calibri"/>
                <a:ea typeface="Calibri"/>
                <a:cs typeface="Calibri"/>
              </a:rPr>
              <a:t>Explain how accessibility positively impacts all students</a:t>
            </a:r>
          </a:p>
          <a:p>
            <a:pPr>
              <a:buClr>
                <a:srgbClr val="262626"/>
              </a:buClr>
            </a:pPr>
            <a:r>
              <a:rPr lang="en-US" sz="3200" dirty="0">
                <a:latin typeface="Calibri"/>
                <a:ea typeface="Calibri"/>
                <a:cs typeface="Calibri"/>
              </a:rPr>
              <a:t>Identify common accessibility features</a:t>
            </a:r>
          </a:p>
          <a:p>
            <a:pPr>
              <a:buClr>
                <a:srgbClr val="262626"/>
              </a:buClr>
            </a:pPr>
            <a:r>
              <a:rPr lang="en-US" sz="3200" dirty="0">
                <a:latin typeface="Calibri"/>
                <a:ea typeface="Calibri"/>
                <a:cs typeface="Calibri"/>
              </a:rPr>
              <a:t>Develop a plan for how to approach making your course accessible</a:t>
            </a:r>
          </a:p>
        </p:txBody>
      </p:sp>
    </p:spTree>
    <p:extLst>
      <p:ext uri="{BB962C8B-B14F-4D97-AF65-F5344CB8AC3E}">
        <p14:creationId xmlns:p14="http://schemas.microsoft.com/office/powerpoint/2010/main" val="1101796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F29F844-713A-4FCF-AAE0-F600375E7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5EC574-A302-4180-8E31-8B5448B8A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C6FC45-D4D9-4025-91DA-272D318D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31CF6-2102-D9E6-F61A-F8260E062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Step 2: Utilize accessibility features when creating new or remediating old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60214-612D-9B32-76AE-B5D763C775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8680" y="2386584"/>
            <a:ext cx="6281928" cy="36484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When creating a new document, make it accessible from the start</a:t>
            </a:r>
          </a:p>
          <a:p>
            <a:pPr lvl="1"/>
            <a:r>
              <a:rPr lang="en-US" sz="2400" dirty="0"/>
              <a:t>Use </a:t>
            </a:r>
            <a:r>
              <a:rPr lang="en-US" sz="2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accessible templates </a:t>
            </a:r>
            <a:r>
              <a:rPr lang="en-US" sz="2400" dirty="0"/>
              <a:t>or create your own</a:t>
            </a:r>
          </a:p>
          <a:p>
            <a:r>
              <a:rPr lang="en-US" sz="2400" dirty="0"/>
              <a:t>Remediate old content</a:t>
            </a:r>
          </a:p>
          <a:p>
            <a:pPr lvl="1"/>
            <a:r>
              <a:rPr lang="en-US" sz="2400" dirty="0"/>
              <a:t>Accessibility Checker</a:t>
            </a:r>
          </a:p>
          <a:p>
            <a:pPr lvl="1"/>
            <a:r>
              <a:rPr lang="en-US" sz="2400" dirty="0"/>
              <a:t>Use accessibility features (LISTS)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84212-C175-4C82-B112-A5208F70C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09" y="393365"/>
            <a:ext cx="7328969" cy="605927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9EC706-8928-4DFD-8084-35D599EB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F80DFE-C01D-BDE7-03DA-F66F5B4B6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16242" y="1768534"/>
            <a:ext cx="3322121" cy="332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80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4ED18C4-67E3-43CE-9EC7-3809C35EE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BE714BB-FFC1-4759-9828-5B89BFD78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0541FA-C333-41B0-AC8A-A3423BC48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22DA7-1C11-F9CD-6735-71200368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28" y="1112108"/>
            <a:ext cx="3754169" cy="4638936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Checking for Accessibility</a:t>
            </a:r>
            <a:endParaRPr lang="en-US" sz="4000">
              <a:solidFill>
                <a:srgbClr val="FFFFFF"/>
              </a:solidFill>
              <a:ea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7D8F6D-0BB8-4895-8D70-A6B6FF838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291" y="465641"/>
            <a:ext cx="6797017" cy="5926719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4488F2-C87F-A423-7E08-92527CA12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415" y="1112108"/>
            <a:ext cx="5939709" cy="463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Use Accessibility Checkers</a:t>
            </a:r>
          </a:p>
          <a:p>
            <a:pPr lvl="1"/>
            <a:r>
              <a:rPr lang="en-US" sz="2800">
                <a:latin typeface="Calibri"/>
                <a:ea typeface="Calibri"/>
                <a:cs typeface="Calibri"/>
              </a:rPr>
              <a:t>Will only catch some issues, so also do a manual check</a:t>
            </a:r>
          </a:p>
          <a:p>
            <a:pPr lvl="1"/>
            <a:r>
              <a:rPr lang="en-US" sz="2800"/>
              <a:t>Use the Desktop app rather than the online version</a:t>
            </a:r>
          </a:p>
          <a:p>
            <a:pPr lvl="1"/>
            <a:r>
              <a:rPr lang="en-US" sz="2800"/>
              <a:t>Access the checker under the review tab or at icon at the bottom of the screen for most programs</a:t>
            </a:r>
          </a:p>
          <a:p>
            <a:r>
              <a:rPr lang="en-US" sz="2800"/>
              <a:t>Use the </a:t>
            </a:r>
            <a:r>
              <a:rPr lang="en-US" sz="280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Accessibility Checklist</a:t>
            </a:r>
            <a:endParaRPr lang="en-US" sz="28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488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93656A-1054-EBA5-6BFA-0AAB50717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4ED18C4-67E3-43CE-9EC7-3809C35EE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E714BB-FFC1-4759-9828-5B89BFD78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0541FA-C333-41B0-AC8A-A3423BC48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20AC1-CCB3-921A-2C51-4E989BE1A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28" y="1112108"/>
            <a:ext cx="3754169" cy="4638936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Common Accessibility Features</a:t>
            </a:r>
            <a:endParaRPr lang="en-US" sz="4000">
              <a:solidFill>
                <a:srgbClr val="FFFFFF"/>
              </a:solidFill>
              <a:ea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D8F6D-0BB8-4895-8D70-A6B6FF838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291" y="465641"/>
            <a:ext cx="6797017" cy="5926719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886317-60B9-372E-7AEE-A4B1273B3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415" y="1112108"/>
            <a:ext cx="5939709" cy="4638936"/>
          </a:xfrm>
        </p:spPr>
        <p:txBody>
          <a:bodyPr>
            <a:normAutofit/>
          </a:bodyPr>
          <a:lstStyle/>
          <a:p>
            <a:r>
              <a:rPr lang="en-US" sz="3200"/>
              <a:t>5 types of accessibility features (LISTS)</a:t>
            </a:r>
          </a:p>
          <a:p>
            <a:pPr lvl="1"/>
            <a:r>
              <a:rPr lang="en-US" sz="3200" b="1"/>
              <a:t>L</a:t>
            </a:r>
            <a:r>
              <a:rPr lang="en-US" sz="3200"/>
              <a:t>inks</a:t>
            </a:r>
          </a:p>
          <a:p>
            <a:pPr lvl="1"/>
            <a:r>
              <a:rPr lang="en-US" sz="3200" b="1"/>
              <a:t>I</a:t>
            </a:r>
            <a:r>
              <a:rPr lang="en-US" sz="3200"/>
              <a:t>mages</a:t>
            </a:r>
          </a:p>
          <a:p>
            <a:pPr lvl="1"/>
            <a:r>
              <a:rPr lang="en-US" sz="3200" b="1"/>
              <a:t>S</a:t>
            </a:r>
            <a:r>
              <a:rPr lang="en-US" sz="3200"/>
              <a:t>tructure</a:t>
            </a:r>
          </a:p>
          <a:p>
            <a:pPr lvl="1"/>
            <a:r>
              <a:rPr lang="en-US" sz="3200" b="1"/>
              <a:t>T</a:t>
            </a:r>
            <a:r>
              <a:rPr lang="en-US" sz="3200"/>
              <a:t>ables</a:t>
            </a:r>
          </a:p>
          <a:p>
            <a:pPr lvl="1"/>
            <a:r>
              <a:rPr lang="en-US" sz="3200" b="1"/>
              <a:t>S</a:t>
            </a:r>
            <a:r>
              <a:rPr lang="en-US" sz="3200"/>
              <a:t>upplements</a:t>
            </a:r>
          </a:p>
        </p:txBody>
      </p:sp>
    </p:spTree>
    <p:extLst>
      <p:ext uri="{BB962C8B-B14F-4D97-AF65-F5344CB8AC3E}">
        <p14:creationId xmlns:p14="http://schemas.microsoft.com/office/powerpoint/2010/main" val="3557892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3B6A-EA45-DECA-B3A3-5184F82E5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4AB2-C17E-B7B5-A438-355A9DEF1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28800"/>
            <a:ext cx="7044466" cy="4496696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</a:rPr>
              <a:t>What are accessible links?</a:t>
            </a:r>
            <a:endParaRPr lang="en-US" sz="2400" dirty="0">
              <a:latin typeface="Calibri"/>
              <a:ea typeface="Calibri"/>
            </a:endParaRPr>
          </a:p>
          <a:p>
            <a:pPr lvl="1">
              <a:buClr>
                <a:srgbClr val="262626"/>
              </a:buClr>
              <a:buFont typeface="Courier New" panose="020B0604020202020204" pitchFamily="34" charset="0"/>
              <a:buChar char="o"/>
            </a:pPr>
            <a:r>
              <a:rPr lang="en-US" sz="2400" dirty="0">
                <a:latin typeface="Calibri"/>
                <a:ea typeface="Calibri"/>
                <a:cs typeface="Calibri"/>
              </a:rPr>
              <a:t>Hyperlinked, embedded in the text, and explains what you are linking to </a:t>
            </a:r>
          </a:p>
          <a:p>
            <a:pPr lvl="1">
              <a:buClr>
                <a:srgbClr val="262626"/>
              </a:buClr>
              <a:buFont typeface="Courier New" panose="020B0604020202020204" pitchFamily="34" charset="0"/>
              <a:buChar char="o"/>
            </a:pPr>
            <a:r>
              <a:rPr lang="en-US" sz="2400" dirty="0">
                <a:latin typeface="Calibri"/>
                <a:ea typeface="Calibri"/>
                <a:cs typeface="Calibri"/>
              </a:rPr>
              <a:t>Example: Use an </a:t>
            </a:r>
            <a:r>
              <a:rPr lang="en-US" sz="2400" u="sng" dirty="0">
                <a:solidFill>
                  <a:srgbClr val="0070C0"/>
                </a:solidFill>
                <a:latin typeface="Calibri"/>
                <a:ea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Accessibility checklist</a:t>
            </a:r>
            <a:r>
              <a:rPr lang="en-US" sz="2400" dirty="0">
                <a:solidFill>
                  <a:srgbClr val="0070C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</a:rPr>
              <a:t>to see if a document is accessible.</a:t>
            </a:r>
          </a:p>
          <a:p>
            <a:pPr lvl="1">
              <a:buClr>
                <a:srgbClr val="262626"/>
              </a:buClr>
              <a:buFont typeface="Courier New" panose="020B0604020202020204" pitchFamily="34" charset="0"/>
              <a:buChar char="o"/>
            </a:pPr>
            <a:r>
              <a:rPr lang="en-US" sz="2400" dirty="0">
                <a:solidFill>
                  <a:srgbClr val="0070C0"/>
                </a:solidFill>
                <a:latin typeface="Calibri"/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a screen reader reads a URL</a:t>
            </a:r>
            <a:endParaRPr lang="en-US" sz="2400" dirty="0">
              <a:solidFill>
                <a:srgbClr val="0070C0"/>
              </a:solidFill>
              <a:latin typeface="Calibri"/>
              <a:ea typeface="Calibri"/>
              <a:cs typeface="Calibri"/>
            </a:endParaRPr>
          </a:p>
          <a:p>
            <a:pPr>
              <a:buClr>
                <a:srgbClr val="262626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Calibri"/>
              <a:ea typeface="Calibri"/>
              <a:cs typeface="Calibri"/>
            </a:endParaRPr>
          </a:p>
          <a:p>
            <a:pPr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</a:rPr>
              <a:t>Why are they important?</a:t>
            </a:r>
          </a:p>
          <a:p>
            <a:pPr lvl="1">
              <a:buClr>
                <a:srgbClr val="262626"/>
              </a:buClr>
              <a:buFont typeface="Courier New" panose="020B0604020202020204" pitchFamily="34" charset="0"/>
              <a:buChar char="o"/>
            </a:pPr>
            <a:r>
              <a:rPr lang="en-US" sz="2400" dirty="0">
                <a:latin typeface="Calibri"/>
                <a:ea typeface="Calibri"/>
                <a:cs typeface="Calibri"/>
              </a:rPr>
              <a:t>Reduce cognitive load</a:t>
            </a:r>
            <a:endParaRPr lang="en-US" sz="2400" dirty="0">
              <a:latin typeface="Calibri"/>
              <a:ea typeface="Calibri"/>
            </a:endParaRPr>
          </a:p>
          <a:p>
            <a:pPr lvl="1">
              <a:buClr>
                <a:srgbClr val="262626"/>
              </a:buClr>
              <a:buFont typeface="Courier New" panose="020B0604020202020204" pitchFamily="34" charset="0"/>
              <a:buChar char="o"/>
            </a:pPr>
            <a:r>
              <a:rPr lang="en-US" sz="2400" dirty="0">
                <a:latin typeface="Calibri"/>
                <a:ea typeface="Calibri"/>
                <a:cs typeface="Calibri"/>
              </a:rPr>
              <a:t>Gives more information if a link is broken</a:t>
            </a:r>
          </a:p>
          <a:p>
            <a:pPr lvl="1">
              <a:buClr>
                <a:srgbClr val="262626"/>
              </a:buClr>
              <a:buFont typeface="Courier New" panose="020B0604020202020204" pitchFamily="34" charset="0"/>
              <a:buChar char="o"/>
            </a:pPr>
            <a:r>
              <a:rPr lang="en-US" sz="2400" dirty="0">
                <a:latin typeface="Calibri"/>
                <a:ea typeface="Calibri"/>
                <a:cs typeface="Calibri"/>
              </a:rPr>
              <a:t>Gives equivalent access to people who are visually impaired</a:t>
            </a:r>
            <a:endParaRPr lang="en-US" sz="2400" dirty="0">
              <a:latin typeface="Calibri"/>
              <a:ea typeface="Calibri"/>
            </a:endParaRPr>
          </a:p>
          <a:p>
            <a:pPr marL="274320" lvl="1" indent="0">
              <a:buClr>
                <a:srgbClr val="262626"/>
              </a:buClr>
              <a:buNone/>
            </a:pPr>
            <a:endParaRPr lang="en-US" dirty="0">
              <a:latin typeface="Calibri"/>
              <a:ea typeface="Calibri"/>
              <a:cs typeface="Calibri"/>
            </a:endParaRPr>
          </a:p>
          <a:p>
            <a:endParaRPr lang="en-US" dirty="0">
              <a:ea typeface="Calibri" panose="020F050202020403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CAD2F5B-0EF9-B360-9FE4-9044F153A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20571" y="2467986"/>
            <a:ext cx="3019646" cy="301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83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54A4E-7B26-6C88-C21B-6A15996ED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2BB91-9C5D-F8DB-59E2-B307622B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5602E-CEBF-B2C9-E1AF-565CAAD1D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What are accessible images?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Have alt-text and/or longer </a:t>
            </a: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description</a:t>
            </a:r>
            <a:endParaRPr lang="en-US" sz="2200">
              <a:solidFill>
                <a:srgbClr val="000000"/>
              </a:solidFill>
              <a:latin typeface="Calibri"/>
              <a:ea typeface="Calibri"/>
            </a:endParaRP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sz="1800">
                <a:latin typeface="Calibri"/>
                <a:ea typeface="Calibri"/>
                <a:cs typeface="Calibri"/>
              </a:rPr>
              <a:t>Example: Use this diagram to answer the following questions about the Pythagorean Theorem:</a:t>
            </a:r>
          </a:p>
          <a:p>
            <a:pPr lvl="1">
              <a:buClr>
                <a:srgbClr val="262626"/>
              </a:buClr>
              <a:buFont typeface="Courier New" panose="020B0604020202020204" pitchFamily="34" charset="0"/>
              <a:buChar char="o"/>
            </a:pPr>
            <a:endParaRPr lang="en-US" sz="2200" dirty="0">
              <a:latin typeface="Calibri"/>
              <a:ea typeface="Calibri"/>
              <a:cs typeface="Calibri"/>
            </a:endParaRPr>
          </a:p>
          <a:p>
            <a:pPr lvl="1">
              <a:buClr>
                <a:srgbClr val="262626"/>
              </a:buClr>
              <a:buFont typeface="Courier New" panose="020B0604020202020204" pitchFamily="34" charset="0"/>
              <a:buChar char="o"/>
            </a:pPr>
            <a:endParaRPr lang="en-US" sz="2200" dirty="0">
              <a:latin typeface="Calibri"/>
              <a:ea typeface="Calibri"/>
              <a:cs typeface="Calibri"/>
            </a:endParaRPr>
          </a:p>
          <a:p>
            <a:pPr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</a:rPr>
              <a:t>Why are they important?</a:t>
            </a:r>
          </a:p>
          <a:p>
            <a:pPr lvl="1"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</a:rPr>
              <a:t>Helpful if image does not load correctly</a:t>
            </a:r>
          </a:p>
          <a:p>
            <a:pPr lvl="1"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</a:rPr>
              <a:t>Gives equivalent access to people who are visually impaired</a:t>
            </a:r>
          </a:p>
          <a:p>
            <a:endParaRPr lang="en-US" dirty="0">
              <a:ea typeface="Calibri" panose="020F0502020204030204" pitchFamily="34" charset="0"/>
            </a:endParaRPr>
          </a:p>
        </p:txBody>
      </p:sp>
      <p:pic>
        <p:nvPicPr>
          <p:cNvPr id="4" name="Graphic 3" descr="Symbol showing that an image did not load properly">
            <a:extLst>
              <a:ext uri="{FF2B5EF4-FFF2-40B4-BE49-F238E27FC236}">
                <a16:creationId xmlns:a16="http://schemas.microsoft.com/office/drawing/2014/main" id="{1935F49C-F785-EED7-341D-3C440CF35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71222" y="3352281"/>
            <a:ext cx="622840" cy="71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14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75BE05-2CF4-3C95-2044-9698DC633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A72CF-4CCC-1845-10FA-FACB6ADE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853747"/>
          </a:xfrm>
        </p:spPr>
        <p:txBody>
          <a:bodyPr>
            <a:normAutofit/>
          </a:bodyPr>
          <a:lstStyle/>
          <a:p>
            <a:r>
              <a:rPr lang="en-US" dirty="0"/>
              <a:t>Structure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4" name="Picture 3" descr="A text document that shows headings using the style feature and how they create an outline">
            <a:extLst>
              <a:ext uri="{FF2B5EF4-FFF2-40B4-BE49-F238E27FC236}">
                <a16:creationId xmlns:a16="http://schemas.microsoft.com/office/drawing/2014/main" id="{7ACDAA74-6260-B6D9-A13A-899384463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256" y="1873472"/>
            <a:ext cx="4414438" cy="31292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26A3E-3396-082D-F816-D4EBE727B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1742740"/>
            <a:ext cx="4957554" cy="42923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</a:rPr>
              <a:t>What is accessible structure?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</a:rPr>
              <a:t>Creating document structure via non-visual means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</a:rPr>
              <a:t>Use of headers and lists</a:t>
            </a:r>
          </a:p>
          <a:p>
            <a:pPr lvl="1">
              <a:buClr>
                <a:srgbClr val="262626"/>
              </a:buClr>
              <a:buFont typeface="Courier New" panose="020B0604020202020204" pitchFamily="34" charset="0"/>
              <a:buChar char="o"/>
            </a:pPr>
            <a:endParaRPr lang="en-US" sz="2400" dirty="0">
              <a:latin typeface="Calibri"/>
              <a:ea typeface="Calibri"/>
              <a:cs typeface="Calibri"/>
            </a:endParaRPr>
          </a:p>
          <a:p>
            <a:pPr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</a:rPr>
              <a:t>Why is it important?</a:t>
            </a:r>
          </a:p>
          <a:p>
            <a:pPr lvl="1"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</a:rPr>
              <a:t>Allows people to easily search documents</a:t>
            </a:r>
          </a:p>
          <a:p>
            <a:pPr lvl="1"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</a:rPr>
              <a:t>Reduces cognitive load</a:t>
            </a:r>
          </a:p>
          <a:p>
            <a:pPr lvl="1"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</a:rPr>
              <a:t>Gives equivalent access to people who are visually impaired</a:t>
            </a:r>
          </a:p>
          <a:p>
            <a:pPr lvl="1">
              <a:buClr>
                <a:srgbClr val="262626"/>
              </a:buClr>
              <a:buFont typeface="Arial" panose="020B0604020202020204" pitchFamily="34" charset="0"/>
              <a:buChar char="•"/>
            </a:pPr>
            <a:endParaRPr lang="en-US" dirty="0">
              <a:latin typeface="Calibri"/>
              <a:ea typeface="Calibri"/>
              <a:cs typeface="Calibri"/>
            </a:endParaRPr>
          </a:p>
          <a:p>
            <a:endParaRPr lang="en-US" dirty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73904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5CCB3B-BE71-3DEF-2D4D-F37E2629E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5397171-E233-4F26-9A8C-29C436537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830B9C-C9EB-4D80-9552-AE9DE307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5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17F97-B8D4-B91D-DE0D-20B314F0E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 dirty="0"/>
              <a:t>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F4BD7-EA2F-7599-6874-2A83C3114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248348"/>
            <a:ext cx="6281928" cy="3786692"/>
          </a:xfrm>
        </p:spPr>
        <p:txBody>
          <a:bodyPr vert="horz" lIns="91440" tIns="45720" rIns="91440" bIns="45720" rtlCol="0">
            <a:no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</a:rPr>
              <a:t>What are accessible tables?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ea typeface="Calibri"/>
              </a:rPr>
              <a:t>Used to organize relational data, not for visual formatting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ea typeface="Calibri"/>
              </a:rPr>
              <a:t>Contains titles, headers, and captions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ea typeface="Calibri"/>
              </a:rPr>
              <a:t>Avoids merged or empty cells</a:t>
            </a:r>
          </a:p>
          <a:p>
            <a:pPr lvl="1">
              <a:buClr>
                <a:srgbClr val="262626"/>
              </a:buClr>
              <a:buFont typeface="Courier New" panose="020B0604020202020204" pitchFamily="34" charset="0"/>
              <a:buChar char="o"/>
            </a:pPr>
            <a:endParaRPr lang="en-US" sz="2400" dirty="0">
              <a:latin typeface="Calibri"/>
              <a:ea typeface="Calibri"/>
              <a:cs typeface="Calibri"/>
            </a:endParaRPr>
          </a:p>
          <a:p>
            <a:pPr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</a:rPr>
              <a:t>Why are they important?</a:t>
            </a:r>
          </a:p>
          <a:p>
            <a:pPr lvl="1"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</a:rPr>
              <a:t>Gives equivalent access to people who are visually impaired</a:t>
            </a:r>
            <a:endParaRPr lang="en-US" sz="2400" dirty="0"/>
          </a:p>
          <a:p>
            <a:pPr lvl="1">
              <a:buClr>
                <a:srgbClr val="262626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Calibri"/>
              <a:ea typeface="Calibri"/>
              <a:cs typeface="Calibri"/>
            </a:endParaRPr>
          </a:p>
          <a:p>
            <a:endParaRPr lang="en-US" sz="2400" dirty="0">
              <a:ea typeface="Calibri" panose="020F0502020204030204" pitchFamily="34" charset="0"/>
            </a:endParaRPr>
          </a:p>
        </p:txBody>
      </p:sp>
      <p:pic>
        <p:nvPicPr>
          <p:cNvPr id="16" name="Picture 15" descr="A close-up of a person's hand on a paper&#10;&#10;Description automatically generated">
            <a:extLst>
              <a:ext uri="{FF2B5EF4-FFF2-40B4-BE49-F238E27FC236}">
                <a16:creationId xmlns:a16="http://schemas.microsoft.com/office/drawing/2014/main" id="{1B63137E-EBDF-177E-5566-B484C3E2E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8" b="-2"/>
          <a:stretch/>
        </p:blipFill>
        <p:spPr>
          <a:xfrm>
            <a:off x="7837371" y="237744"/>
            <a:ext cx="4124416" cy="638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79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29823-7736-4CBE-0E72-4E7E38A1B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3134-C6E7-0712-3E3F-037514193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B9EE4-3082-6038-E29D-42493FC585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What are other features that improve accessibility?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Editable document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Color contrast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Does not rely on visual formatting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Use of sans serif fonts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Save documents in the original file type (instead of a PDF)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Includes captions or transcripts for audio &amp; video files</a:t>
            </a:r>
          </a:p>
          <a:p>
            <a:pPr lvl="1" fontAlgn="base">
              <a:buFont typeface="Arial" panose="020B0604020202020204" pitchFamily="34" charset="0"/>
              <a:buChar char="•"/>
            </a:pPr>
            <a:endParaRPr lang="en-US" sz="2200" dirty="0">
              <a:latin typeface="Calibri"/>
              <a:ea typeface="Calibri"/>
            </a:endParaRPr>
          </a:p>
          <a:p>
            <a:endParaRPr lang="en-US" dirty="0">
              <a:ea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D1921-845A-001F-6302-6DFDCD36DA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</a:rPr>
              <a:t>Why are they important?</a:t>
            </a:r>
          </a:p>
          <a:p>
            <a:pPr lvl="1"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</a:rPr>
              <a:t>Make documents easier to read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</a:rPr>
              <a:t>Reduces cognitive load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</a:rPr>
              <a:t>Gives equivalent access to people who are visually and/or hearing impaired</a:t>
            </a:r>
          </a:p>
          <a:p>
            <a:pPr lvl="1">
              <a:buClr>
                <a:srgbClr val="262626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</a:rPr>
              <a:t>Saves you time!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ea typeface="Calibri"/>
            </a:endParaRPr>
          </a:p>
          <a:p>
            <a:pPr marL="0" indent="0">
              <a:buNone/>
            </a:pPr>
            <a:endParaRPr lang="en-US" dirty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564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59125-0843-301A-DBA0-E0D5A8DA5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E7C031-9770-E107-7C42-DC30F2547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425" y="1887795"/>
            <a:ext cx="9172575" cy="3474780"/>
          </a:xfrm>
        </p:spPr>
        <p:txBody>
          <a:bodyPr anchor="ctr">
            <a:normAutofit/>
          </a:bodyPr>
          <a:lstStyle/>
          <a:p>
            <a:r>
              <a:rPr lang="en-US" dirty="0"/>
              <a:t>What are 1-2 accessibility features that you think might come up the most in your courses?</a:t>
            </a:r>
          </a:p>
        </p:txBody>
      </p:sp>
    </p:spTree>
    <p:extLst>
      <p:ext uri="{BB962C8B-B14F-4D97-AF65-F5344CB8AC3E}">
        <p14:creationId xmlns:p14="http://schemas.microsoft.com/office/powerpoint/2010/main" val="4017147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08F7B-3334-CD60-1B42-F684AC809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3: </a:t>
            </a:r>
            <a:r>
              <a:rPr lang="en-US" sz="4800" dirty="0"/>
              <a:t>Make an inventory of changes to be made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8EFE3-6A80-875C-3932-305A797EE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0" i="0" u="sng" strike="noStrike" dirty="0">
                <a:solidFill>
                  <a:srgbClr val="0070C0"/>
                </a:solidFill>
                <a:effectLst/>
                <a:latin typeface="Calibri"/>
                <a:ea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 inventory template</a:t>
            </a:r>
            <a:endParaRPr lang="en-US" sz="2800" dirty="0">
              <a:solidFill>
                <a:srgbClr val="0070C0"/>
              </a:solidFill>
              <a:latin typeface="Calibri"/>
              <a:ea typeface="Calibri"/>
              <a:cs typeface="Calibri"/>
            </a:endParaRPr>
          </a:p>
          <a:p>
            <a:pPr marL="274320" lvl="1" indent="0">
              <a:buNone/>
            </a:pPr>
            <a:endParaRPr lang="en-US" sz="1600" b="0" i="0" dirty="0">
              <a:solidFill>
                <a:srgbClr val="000000"/>
              </a:solidFill>
              <a:effectLst/>
              <a:ea typeface="Calibri"/>
            </a:endParaRPr>
          </a:p>
        </p:txBody>
      </p:sp>
      <p:pic>
        <p:nvPicPr>
          <p:cNvPr id="4" name="Picture 3" descr="Screenshot of the course inventory template linked above">
            <a:extLst>
              <a:ext uri="{FF2B5EF4-FFF2-40B4-BE49-F238E27FC236}">
                <a16:creationId xmlns:a16="http://schemas.microsoft.com/office/drawing/2014/main" id="{FF517E28-7272-4FD5-5CD8-BF82F9CEC7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754" b="40289"/>
          <a:stretch/>
        </p:blipFill>
        <p:spPr>
          <a:xfrm>
            <a:off x="777213" y="2848087"/>
            <a:ext cx="10815932" cy="273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1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AF855-C401-D4EC-F96D-53E7DE0C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Accessibility?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EB2CE-971F-235C-656E-DDFB613E9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Providing equitable access for all students</a:t>
            </a:r>
          </a:p>
          <a:p>
            <a:r>
              <a:rPr lang="en-US" sz="2800"/>
              <a:t>What are examples of accessibility in the classroom?</a:t>
            </a:r>
          </a:p>
          <a:p>
            <a:pPr lvl="1"/>
            <a:r>
              <a:rPr lang="en-US" sz="2600"/>
              <a:t>Physical Accessibility</a:t>
            </a:r>
          </a:p>
          <a:p>
            <a:pPr lvl="1"/>
            <a:r>
              <a:rPr lang="en-US" sz="2600"/>
              <a:t>Digital Accessibility (applies to both online and face to face classes)</a:t>
            </a:r>
          </a:p>
        </p:txBody>
      </p:sp>
      <p:pic>
        <p:nvPicPr>
          <p:cNvPr id="4" name="Picture 3" descr="A close up of dice with letters on them. A person is moving the first two dice so the dice spell out inclusion instead of exclusion.&#10;&#10;">
            <a:extLst>
              <a:ext uri="{FF2B5EF4-FFF2-40B4-BE49-F238E27FC236}">
                <a16:creationId xmlns:a16="http://schemas.microsoft.com/office/drawing/2014/main" id="{5CC80227-C0A2-6769-0241-FA8297324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187" y="4352316"/>
            <a:ext cx="53816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30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EDB0B-B247-9C05-B512-475B64888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EFCB70-178E-0796-558C-6DA8E93F7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5425" y="1887795"/>
            <a:ext cx="9172575" cy="347478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Enter your syllabus in the course inventory. Then, look at the materials in you course and see which file type is most common.</a:t>
            </a:r>
          </a:p>
        </p:txBody>
      </p:sp>
    </p:spTree>
    <p:extLst>
      <p:ext uri="{BB962C8B-B14F-4D97-AF65-F5344CB8AC3E}">
        <p14:creationId xmlns:p14="http://schemas.microsoft.com/office/powerpoint/2010/main" val="3078587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D9FB-9782-57E7-2388-EA6ADF84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4: Make an 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A2562-335A-D89E-DFF4-F0C30755E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Small bites</a:t>
            </a:r>
          </a:p>
          <a:p>
            <a:pPr lvl="1"/>
            <a:r>
              <a:rPr lang="en-US" sz="2200" dirty="0"/>
              <a:t>Schedule </a:t>
            </a:r>
            <a:r>
              <a:rPr lang="en-US" sz="2200"/>
              <a:t>20 minutes</a:t>
            </a:r>
            <a:r>
              <a:rPr lang="en-US" sz="2200" dirty="0"/>
              <a:t> a day or 1.5 hours a week to work on accessibility</a:t>
            </a:r>
          </a:p>
          <a:p>
            <a:pPr lvl="1"/>
            <a:r>
              <a:rPr lang="en-US" sz="2200" dirty="0"/>
              <a:t>Protect this time on your schedule</a:t>
            </a:r>
          </a:p>
          <a:p>
            <a:r>
              <a:rPr lang="en-US" sz="2400" dirty="0"/>
              <a:t>Big break</a:t>
            </a:r>
          </a:p>
          <a:p>
            <a:pPr lvl="1"/>
            <a:r>
              <a:rPr lang="en-US" sz="2200"/>
              <a:t>Dedicate a large block of time to work on accessibility</a:t>
            </a:r>
          </a:p>
          <a:p>
            <a:pPr lvl="1"/>
            <a:r>
              <a:rPr lang="en-US" sz="2200"/>
              <a:t>Set deadlines, giving yourself a little more time than you think you will need</a:t>
            </a:r>
          </a:p>
          <a:p>
            <a:pPr lvl="1"/>
            <a:r>
              <a:rPr lang="en-US" sz="2200"/>
              <a:t>Take frequent breaks</a:t>
            </a:r>
          </a:p>
        </p:txBody>
      </p:sp>
    </p:spTree>
    <p:extLst>
      <p:ext uri="{BB962C8B-B14F-4D97-AF65-F5344CB8AC3E}">
        <p14:creationId xmlns:p14="http://schemas.microsoft.com/office/powerpoint/2010/main" val="3262460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998B3-B32F-AEB8-7B1A-004A20430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54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en-US" sz="3700"/>
              <a:t>Implementation Plan Tips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8378D-9B5B-1BE1-7D8A-BB3A3E928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124" y="559477"/>
            <a:ext cx="5647076" cy="5475563"/>
          </a:xfrm>
        </p:spPr>
        <p:txBody>
          <a:bodyPr anchor="ctr"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Calibri" panose="020F0502020204030204" pitchFamily="34" charset="0"/>
              </a:rPr>
              <a:t>Will you fix documents of the same type all at once or start from the beginning of the course and go in order?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  <a:latin typeface="Calibri" panose="020F0502020204030204" pitchFamily="34" charset="0"/>
              </a:rPr>
              <a:t>Set realistic deadlines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/>
              <a:t>Set </a:t>
            </a:r>
            <a:r>
              <a:rPr lang="en-US" sz="2400" b="0" i="0">
                <a:effectLst/>
                <a:latin typeface="Calibri" panose="020F0502020204030204" pitchFamily="34" charset="0"/>
              </a:rPr>
              <a:t>an aspirational deadline and the final deadline if that is helpful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800"/>
              <a:t>Consider what time management strategies will work best for you</a:t>
            </a:r>
          </a:p>
        </p:txBody>
      </p:sp>
    </p:spTree>
    <p:extLst>
      <p:ext uri="{BB962C8B-B14F-4D97-AF65-F5344CB8AC3E}">
        <p14:creationId xmlns:p14="http://schemas.microsoft.com/office/powerpoint/2010/main" val="4038003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9ABC2-F7D8-9A2F-DD2F-343CE7C99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6CB036-EF0F-144E-64C7-4A7742D3A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7794"/>
            <a:ext cx="9172576" cy="3465255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D</a:t>
            </a:r>
            <a:r>
              <a:rPr lang="en-US" sz="5300"/>
              <a:t>o you want to use the small bites, big breaks, or other method?</a:t>
            </a:r>
            <a:br>
              <a:rPr lang="en-US" sz="5300"/>
            </a:br>
            <a:br>
              <a:rPr lang="en-US" sz="5300"/>
            </a:br>
            <a:r>
              <a:rPr lang="en-US" sz="5300"/>
              <a:t>What else might you want to include in your implementation plan?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99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8EA24-96FC-B053-7034-8A921806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Step 5: </a:t>
            </a:r>
            <a:r>
              <a:rPr lang="en-US" sz="4800"/>
              <a:t>Implement your plan and adjust as needed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E5639-6033-EA70-D998-36B338110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41122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</a:rPr>
              <a:t>Get support</a:t>
            </a:r>
          </a:p>
          <a:p>
            <a:pPr lvl="1"/>
            <a:r>
              <a:rPr lang="en-US" sz="2000" dirty="0">
                <a:latin typeface="Calibri"/>
                <a:ea typeface="Calibri"/>
                <a:cs typeface="Calibri"/>
              </a:rPr>
              <a:t>Find an accountability partner or group</a:t>
            </a:r>
          </a:p>
          <a:p>
            <a:pPr lvl="2"/>
            <a:r>
              <a:rPr lang="en-US" sz="1800" dirty="0">
                <a:latin typeface="Calibri"/>
                <a:ea typeface="Calibri"/>
                <a:cs typeface="Calibri"/>
              </a:rPr>
              <a:t>Check ins to track each other's progress</a:t>
            </a:r>
          </a:p>
          <a:p>
            <a:pPr lvl="2"/>
            <a:r>
              <a:rPr lang="en-US" sz="1800" dirty="0">
                <a:latin typeface="Calibri"/>
                <a:ea typeface="Calibri"/>
                <a:cs typeface="Calibri"/>
              </a:rPr>
              <a:t>Co-working</a:t>
            </a:r>
          </a:p>
          <a:p>
            <a:pPr lvl="2"/>
            <a:r>
              <a:rPr lang="en-US" sz="1800" dirty="0">
                <a:latin typeface="Calibri"/>
                <a:ea typeface="Calibri"/>
                <a:cs typeface="Calibri"/>
              </a:rPr>
              <a:t>Asking questions about accessibility</a:t>
            </a:r>
          </a:p>
          <a:p>
            <a:pPr lvl="1"/>
            <a:r>
              <a:rPr lang="en-US" sz="2000" dirty="0">
                <a:latin typeface="Calibri"/>
                <a:ea typeface="Calibri"/>
                <a:cs typeface="Calibri"/>
              </a:rPr>
              <a:t>Work with your </a:t>
            </a:r>
            <a:r>
              <a:rPr lang="en-US" sz="2000" u="sng" dirty="0">
                <a:solidFill>
                  <a:srgbClr val="0070C0"/>
                </a:solidFill>
                <a:latin typeface="Calibri"/>
                <a:ea typeface="Calibri"/>
                <a:cs typeface="Calibri"/>
              </a:rPr>
              <a:t>instructional designer</a:t>
            </a:r>
          </a:p>
          <a:p>
            <a:pPr lvl="2"/>
            <a:r>
              <a:rPr lang="en-US" sz="1800" dirty="0">
                <a:ea typeface="Calibri" panose="020F0502020204030204" pitchFamily="34" charset="0"/>
              </a:rPr>
              <a:t>Getting questions answered</a:t>
            </a:r>
          </a:p>
          <a:p>
            <a:pPr lvl="2"/>
            <a:r>
              <a:rPr lang="en-US" sz="1800" dirty="0">
                <a:ea typeface="Calibri" panose="020F0502020204030204" pitchFamily="34" charset="0"/>
              </a:rPr>
              <a:t>Making adjustments to your implementation plan</a:t>
            </a:r>
          </a:p>
          <a:p>
            <a:r>
              <a:rPr lang="en-US" sz="2200" dirty="0">
                <a:ea typeface="Calibri" panose="020F0502020204030204" pitchFamily="34" charset="0"/>
              </a:rPr>
              <a:t>If you can’t complete it all, do as much as you can. Every bit helps!</a:t>
            </a:r>
          </a:p>
        </p:txBody>
      </p:sp>
      <p:pic>
        <p:nvPicPr>
          <p:cNvPr id="7" name="Content Placeholder 6" descr="Four different colored arrows arranged in a circle to represent a cycle.">
            <a:extLst>
              <a:ext uri="{FF2B5EF4-FFF2-40B4-BE49-F238E27FC236}">
                <a16:creationId xmlns:a16="http://schemas.microsoft.com/office/drawing/2014/main" id="{FA533990-59CC-207C-BEFF-07ACA07B88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73875" y="2103438"/>
            <a:ext cx="3748087" cy="3748087"/>
          </a:xfrm>
        </p:spPr>
      </p:pic>
    </p:spTree>
    <p:extLst>
      <p:ext uri="{BB962C8B-B14F-4D97-AF65-F5344CB8AC3E}">
        <p14:creationId xmlns:p14="http://schemas.microsoft.com/office/powerpoint/2010/main" val="8947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14822-16B2-5BEE-7AA7-E57E6648D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78E840-1BAD-54C5-24C0-A78C92672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7794"/>
            <a:ext cx="9172576" cy="3465255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What roadblocks do you anticipate running into</a:t>
            </a:r>
            <a:r>
              <a:rPr lang="en-US"/>
              <a:t>?</a:t>
            </a:r>
            <a:br>
              <a:rPr lang="en-US"/>
            </a:br>
            <a:br>
              <a:rPr lang="en-US"/>
            </a:br>
            <a:r>
              <a:rPr lang="en-US"/>
              <a:t>How could you</a:t>
            </a:r>
            <a:r>
              <a:rPr lang="en-US" dirty="0"/>
              <a:t> address </a:t>
            </a:r>
            <a:r>
              <a:rPr lang="en-US"/>
              <a:t>them</a:t>
            </a:r>
            <a:r>
              <a:rPr lang="en-US" dirty="0"/>
              <a:t>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07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CF29F844-713A-4FCF-AAE0-F600375E7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5EC574-A302-4180-8E31-8B5448B8A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C6FC45-D4D9-4025-91DA-272D318D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95A0F-0B02-3BFD-4670-1BDBAC4A9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642593"/>
            <a:ext cx="6281928" cy="17441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600" spc="0"/>
              <a:t>Help Strengthen Student Success At UNL!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CA21EB-470D-C775-4228-4E457DF0DC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8680" y="2235199"/>
            <a:ext cx="6281928" cy="398020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182880" algn="l">
              <a:buFont typeface="Garamond" pitchFamily="18" charset="0"/>
              <a:buChar char="◦"/>
            </a:pPr>
            <a:r>
              <a:rPr lang="en-US" sz="2300" b="0" i="0" dirty="0">
                <a:solidFill>
                  <a:schemeClr val="tx1"/>
                </a:solidFill>
                <a:effectLst/>
              </a:rPr>
              <a:t>Participate in a research study examining:</a:t>
            </a:r>
          </a:p>
          <a:p>
            <a:pPr marL="800100" lvl="1" indent="-182880" algn="l">
              <a:buFont typeface="Garamond" pitchFamily="18" charset="0"/>
              <a:buChar char="◦"/>
            </a:pPr>
            <a:r>
              <a:rPr lang="en-US" sz="23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accessibility of digital course materials in Canvas</a:t>
            </a:r>
          </a:p>
          <a:p>
            <a:pPr marL="800100" lvl="1" indent="-182880" algn="l">
              <a:buFont typeface="Garamond" pitchFamily="18" charset="0"/>
              <a:buChar char="◦"/>
            </a:pP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23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ow </a:t>
            </a: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en-US" sz="23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impact</a:t>
            </a:r>
            <a:r>
              <a:rPr lang="en-US" sz="23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students </a:t>
            </a:r>
          </a:p>
          <a:p>
            <a:pPr marL="342900" indent="-182880" algn="l">
              <a:buFont typeface="Garamond" pitchFamily="18" charset="0"/>
              <a:buChar char="◦"/>
            </a:pPr>
            <a:r>
              <a:rPr lang="en-US" sz="2300" b="0" i="0" dirty="0">
                <a:solidFill>
                  <a:schemeClr val="tx1"/>
                </a:solidFill>
                <a:effectLst/>
              </a:rPr>
              <a:t>Anyone teaching a credit-bearing course at UNL can participate</a:t>
            </a:r>
          </a:p>
          <a:p>
            <a:pPr marL="342900" indent="-182880" algn="l">
              <a:buFont typeface="Garamond" pitchFamily="18" charset="0"/>
              <a:buChar char="◦"/>
            </a:pPr>
            <a:r>
              <a:rPr lang="en-US" sz="2300" dirty="0">
                <a:solidFill>
                  <a:schemeClr val="tx1"/>
                </a:solidFill>
              </a:rPr>
              <a:t>Conducted by the Center for Transformative Teaching (CTT)</a:t>
            </a:r>
          </a:p>
          <a:p>
            <a:pPr marL="342900" indent="-182880" algn="l">
              <a:buFont typeface="Garamond" pitchFamily="18" charset="0"/>
              <a:buChar char="◦"/>
            </a:pPr>
            <a:r>
              <a:rPr lang="en-US" sz="2300" b="1" dirty="0">
                <a:solidFill>
                  <a:schemeClr val="tx1"/>
                </a:solidFill>
              </a:rPr>
              <a:t>To sign up: </a:t>
            </a:r>
            <a:r>
              <a:rPr lang="en-US" sz="2300" b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go.unl.edu/</a:t>
            </a:r>
            <a:r>
              <a:rPr lang="en-US" sz="2300" b="1" dirty="0" err="1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coursedesignstudy</a:t>
            </a:r>
            <a:endParaRPr lang="en-US" sz="2300" b="1" dirty="0">
              <a:solidFill>
                <a:srgbClr val="0070C0"/>
              </a:solidFill>
            </a:endParaRPr>
          </a:p>
          <a:p>
            <a:pPr marL="342900" indent="-182880" algn="l">
              <a:buFont typeface="Garamond" pitchFamily="18" charset="0"/>
              <a:buChar char="◦"/>
            </a:pPr>
            <a:r>
              <a:rPr lang="en-US" sz="2300" dirty="0">
                <a:solidFill>
                  <a:schemeClr val="tx1"/>
                </a:solidFill>
              </a:rPr>
              <a:t>Unsure? Questions? Contact </a:t>
            </a:r>
            <a:r>
              <a:rPr lang="en-US" sz="23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amitchell22@unl.edu</a:t>
            </a:r>
            <a:r>
              <a:rPr lang="en-US" sz="2300" dirty="0">
                <a:solidFill>
                  <a:schemeClr val="tx1"/>
                </a:solidFill>
              </a:rPr>
              <a:t> or </a:t>
            </a:r>
            <a:r>
              <a:rPr lang="en-US" sz="23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aort@unl.edu</a:t>
            </a:r>
            <a:endParaRPr lang="en-US" sz="2300" dirty="0">
              <a:solidFill>
                <a:srgbClr val="0070C0"/>
              </a:solidFill>
            </a:endParaRPr>
          </a:p>
          <a:p>
            <a:pPr marL="342900" indent="-182880" algn="l">
              <a:buFont typeface="Garamond" pitchFamily="18" charset="0"/>
              <a:buChar char="◦"/>
            </a:pPr>
            <a:endParaRPr lang="en-US" dirty="0">
              <a:solidFill>
                <a:schemeClr val="tx1"/>
              </a:solidFill>
              <a:effectLst/>
              <a:latin typeface="+mn-lt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A284212-C175-4C82-B112-A5208F70C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09" y="393365"/>
            <a:ext cx="7328969" cy="605927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19EC706-8928-4DFD-8084-35D599EB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R Code for go.unl.edu/coursedesignstudy​">
            <a:extLst>
              <a:ext uri="{FF2B5EF4-FFF2-40B4-BE49-F238E27FC236}">
                <a16:creationId xmlns:a16="http://schemas.microsoft.com/office/drawing/2014/main" id="{8D169283-ADFB-0BBC-04B1-5BB6FF973A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6242" y="1768534"/>
            <a:ext cx="3322121" cy="33221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4173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A8D82-C051-2BE0-B0AF-E71454E9C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/>
              <a:t>How did we do?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9A6778-4020-1551-C03E-8A4A76A6A4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120" y="2018598"/>
            <a:ext cx="3952875" cy="395287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77405-27AC-54F6-44FE-5273761E5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2A7DA7-A44F-7BB3-DF0C-D3294BB12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2018598"/>
            <a:ext cx="4983480" cy="43913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/>
              <a:t>Your feedback is appreciated! </a:t>
            </a:r>
          </a:p>
          <a:p>
            <a:pPr marL="0" indent="0" algn="ctr">
              <a:buNone/>
            </a:pPr>
            <a:endParaRPr lang="en-US" sz="2800"/>
          </a:p>
          <a:p>
            <a:pPr marL="0" indent="0" algn="ctr">
              <a:buNone/>
            </a:pPr>
            <a:r>
              <a:rPr lang="en-US" sz="2800"/>
              <a:t>Please take a moment to fill out a short evaluation survey for this workshop:</a:t>
            </a:r>
          </a:p>
          <a:p>
            <a:pPr marL="0" indent="0" algn="ctr">
              <a:buNone/>
            </a:pPr>
            <a:endParaRPr lang="en-US" sz="2800"/>
          </a:p>
          <a:p>
            <a:pPr marL="160020" indent="0" algn="ctr">
              <a:spcBef>
                <a:spcPts val="0"/>
              </a:spcBef>
              <a:buNone/>
            </a:pPr>
            <a:r>
              <a:rPr lang="en-US" sz="2800" b="1" spc="8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https://go.unl.edu/fubn</a:t>
            </a:r>
            <a:endParaRPr lang="en-US" sz="2800" b="1" spc="8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464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741F0F2-9330-4C12-9590-3F8F3CC56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800146-0979-49C4-AD6C-F80BF29A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75ED1D-357D-4E0F-AFED-7A1C50229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91A9E4-6B99-4541-9970-1360994D9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4DD42AA-0A69-449A-AEA1-341FF0A69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A149A7-F3C7-40FE-BD5C-4C1957DDA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89467C8-013A-4B08-81C2-BFF17FC3D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DAF5A43-DFF3-464D-BD1C-13184F5C3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Placeholder 7" descr="A person in a small space pushing against the ceiling&#10;&#10;">
            <a:extLst>
              <a:ext uri="{FF2B5EF4-FFF2-40B4-BE49-F238E27FC236}">
                <a16:creationId xmlns:a16="http://schemas.microsoft.com/office/drawing/2014/main" id="{73029188-AFD7-571F-2E75-89DB842F58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0440" r="16116" b="-1"/>
          <a:stretch/>
        </p:blipFill>
        <p:spPr>
          <a:xfrm>
            <a:off x="4646383" y="10"/>
            <a:ext cx="7545616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62210" cy="6858000"/>
          </a:xfrm>
          <a:prstGeom prst="rect">
            <a:avLst/>
          </a:prstGeom>
          <a:solidFill>
            <a:srgbClr val="5D4F3A"/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47" y="1340361"/>
            <a:ext cx="3729162" cy="3341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600" b="0" kern="1200" spc="-100" baseline="0">
                <a:solidFill>
                  <a:srgbClr val="FFFFFF"/>
                </a:solidFill>
                <a:effectLst/>
                <a:latin typeface="Calibri"/>
                <a:ea typeface="Calibri"/>
                <a:cs typeface="Calibri"/>
              </a:rPr>
              <a:t>What if </a:t>
            </a:r>
            <a:r>
              <a:rPr lang="en-US" sz="3600" spc="-1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being tall was considered </a:t>
            </a:r>
            <a:r>
              <a:rPr lang="en-US" sz="3600" b="0" kern="1200" spc="-100" baseline="0">
                <a:solidFill>
                  <a:srgbClr val="FFFFFF"/>
                </a:solidFill>
                <a:effectLst/>
                <a:latin typeface="Calibri"/>
                <a:ea typeface="Calibri"/>
                <a:cs typeface="Calibri"/>
              </a:rPr>
              <a:t>a </a:t>
            </a:r>
            <a:r>
              <a:rPr lang="en-US" sz="3600" spc="-1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disability</a:t>
            </a:r>
            <a:r>
              <a:rPr lang="en-US" sz="3600" b="0" kern="1200" spc="-100" baseline="0">
                <a:solidFill>
                  <a:srgbClr val="FFFFFF"/>
                </a:solidFill>
                <a:effectLst/>
                <a:latin typeface="Calibri"/>
                <a:ea typeface="Calibri"/>
                <a:cs typeface="Calibri"/>
              </a:rPr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977" y="164592"/>
            <a:ext cx="4334256" cy="6528816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55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A002E-8F61-66B4-FCA2-34438F57E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cap="none"/>
              <a:t>Cultural Models of Disability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D7893-3EDD-9472-C0A6-DE2D5374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7" name="Picture 6" descr="Diagram of the Medical Model of Disability which argues that the disability is a problem with the disabled person. For example, the person can't walk, needs help, or can't see or hear.">
            <a:extLst>
              <a:ext uri="{FF2B5EF4-FFF2-40B4-BE49-F238E27FC236}">
                <a16:creationId xmlns:a16="http://schemas.microsoft.com/office/drawing/2014/main" id="{B10465C5-691F-F133-E0A6-0F73C2D4F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165" y="2018598"/>
            <a:ext cx="4306878" cy="3639312"/>
          </a:xfrm>
          <a:prstGeom prst="rect">
            <a:avLst/>
          </a:prstGeom>
          <a:noFill/>
        </p:spPr>
      </p:pic>
      <p:pic>
        <p:nvPicPr>
          <p:cNvPr id="9" name="Picture 8" descr="Diagram of the Social Model of Disability which argues that the disability is a problem created by the disabling world. For example, having stairs instead of ramps, discrimination, and inaccessible transport.">
            <a:extLst>
              <a:ext uri="{FF2B5EF4-FFF2-40B4-BE49-F238E27FC236}">
                <a16:creationId xmlns:a16="http://schemas.microsoft.com/office/drawing/2014/main" id="{BBD23B81-BCBE-25D2-2F34-E0D5FF466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704" y="2017742"/>
            <a:ext cx="4355546" cy="364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0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14088-06B9-5FE6-2195-674AD6CD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I Need to Make My Digital Materials Accessible?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2FE90-B352-FEB1-278D-F1FA6A564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6696" y="2100105"/>
            <a:ext cx="4983480" cy="430983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3210" indent="-283210">
              <a:lnSpc>
                <a:spcPct val="107000"/>
              </a:lnSpc>
            </a:pPr>
            <a:r>
              <a:rPr lang="en-US" sz="2200" b="1"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200" b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ncreases student learning and success</a:t>
            </a:r>
            <a:r>
              <a:rPr lang="en-US" sz="22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most students</a:t>
            </a:r>
            <a:endParaRPr lang="en-US"/>
          </a:p>
          <a:p>
            <a:pPr marL="283210" indent="-283210">
              <a:lnSpc>
                <a:spcPct val="107000"/>
              </a:lnSpc>
            </a:pP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romotes the UNL value of “</a:t>
            </a:r>
            <a:r>
              <a:rPr lang="en-US" sz="22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Every person and every interaction matters</a:t>
            </a:r>
            <a:r>
              <a:rPr lang="en-US" sz="2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lang="en-US" sz="22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3210" indent="-283210">
              <a:lnSpc>
                <a:spcPct val="107000"/>
              </a:lnSpc>
            </a:pPr>
            <a:r>
              <a:rPr lang="en-US" sz="2200">
                <a:latin typeface="Calibri"/>
                <a:ea typeface="Calibri"/>
                <a:cs typeface="Times New Roman"/>
              </a:rPr>
              <a:t>C</a:t>
            </a:r>
            <a:r>
              <a:rPr lang="en-US" sz="2200">
                <a:effectLst/>
                <a:latin typeface="Calibri"/>
                <a:ea typeface="Calibri"/>
                <a:cs typeface="Times New Roman"/>
              </a:rPr>
              <a:t>an </a:t>
            </a:r>
            <a:r>
              <a:rPr lang="en-US" sz="2200" b="1">
                <a:effectLst/>
                <a:latin typeface="Calibri"/>
                <a:ea typeface="Calibri"/>
                <a:cs typeface="Times New Roman"/>
              </a:rPr>
              <a:t>save </a:t>
            </a:r>
            <a:r>
              <a:rPr lang="en-US" sz="2200" b="1">
                <a:latin typeface="Calibri"/>
                <a:ea typeface="Calibri"/>
                <a:cs typeface="Times New Roman"/>
              </a:rPr>
              <a:t>instructors</a:t>
            </a:r>
            <a:r>
              <a:rPr lang="en-US" sz="2200" b="1">
                <a:effectLst/>
                <a:latin typeface="Calibri"/>
                <a:ea typeface="Calibri"/>
                <a:cs typeface="Times New Roman"/>
              </a:rPr>
              <a:t> time </a:t>
            </a:r>
            <a:r>
              <a:rPr lang="en-US" sz="2200">
                <a:effectLst/>
                <a:latin typeface="Calibri"/>
                <a:ea typeface="Calibri"/>
                <a:cs typeface="Times New Roman"/>
              </a:rPr>
              <a:t>in the long run by reducing the need for providing accommodations</a:t>
            </a:r>
          </a:p>
          <a:p>
            <a:pPr marL="283210" indent="-283210">
              <a:lnSpc>
                <a:spcPct val="107000"/>
              </a:lnSpc>
            </a:pPr>
            <a:r>
              <a:rPr lang="en-US" sz="22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 20% of college students have a disability </a:t>
            </a:r>
            <a:r>
              <a:rPr lang="en-US" sz="2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rates are increasing (</a:t>
            </a:r>
            <a:r>
              <a:rPr lang="en-US" sz="2200" u="sng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 Center for Education Statistics, 2023</a:t>
            </a:r>
            <a:r>
              <a:rPr lang="en-US" sz="2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200" u="sng">
              <a:solidFill>
                <a:srgbClr val="0563C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DA2B0-1DC3-247C-BDCA-76658033A0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2100105"/>
            <a:ext cx="4983480" cy="4309839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US" sz="22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Meets the educational needs of the </a:t>
            </a:r>
            <a:r>
              <a:rPr lang="en-US" sz="2200"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22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ver </a:t>
            </a:r>
            <a:r>
              <a:rPr lang="en-US" sz="2200" b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two-thirds of students with disabilities who do not receive accommodations </a:t>
            </a:r>
            <a:r>
              <a:rPr lang="en-US" sz="2200" b="0" i="0">
                <a:solidFill>
                  <a:srgbClr val="000000"/>
                </a:solidFill>
                <a:effectLst/>
              </a:rPr>
              <a:t>(</a:t>
            </a:r>
            <a:r>
              <a:rPr lang="en-US" sz="2200" b="0" i="0" u="sng" strike="noStrike">
                <a:solidFill>
                  <a:srgbClr val="0070C0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 Center for Education Statistics, 2022</a:t>
            </a:r>
            <a:r>
              <a:rPr lang="en-US" sz="2200" b="0" i="0">
                <a:solidFill>
                  <a:srgbClr val="000000"/>
                </a:solidFill>
                <a:effectLst/>
              </a:rPr>
              <a:t>)</a:t>
            </a:r>
            <a:r>
              <a:rPr lang="en-US" sz="22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Supports students’ </a:t>
            </a:r>
            <a:r>
              <a:rPr lang="en-US" sz="22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civil and human rights</a:t>
            </a:r>
            <a:endParaRPr lang="en-US" sz="22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</a:t>
            </a:r>
            <a:r>
              <a:rPr lang="en-US" sz="22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law</a:t>
            </a:r>
            <a:endParaRPr lang="en-US" sz="2200"/>
          </a:p>
        </p:txBody>
      </p:sp>
      <p:pic>
        <p:nvPicPr>
          <p:cNvPr id="6" name="Graphic 5" descr="Back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DF914943-0C29-BF32-EB7D-D1BD283A9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177783" y="4867274"/>
            <a:ext cx="380860" cy="371475"/>
          </a:xfrm>
          <a:prstGeom prst="rect">
            <a:avLst/>
          </a:prstGeom>
        </p:spPr>
      </p:pic>
      <p:pic>
        <p:nvPicPr>
          <p:cNvPr id="7" name="Graphic 6" descr="Back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85D341EC-ACBF-BE22-AC39-68B965B5C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522204" y="2457449"/>
            <a:ext cx="380860" cy="371475"/>
          </a:xfrm>
          <a:prstGeom prst="rect">
            <a:avLst/>
          </a:prstGeom>
        </p:spPr>
      </p:pic>
      <p:pic>
        <p:nvPicPr>
          <p:cNvPr id="8" name="Graphic 7" descr="Back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C60CA11D-8D7C-9884-16E4-8EDC731BC5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5777725" y="3243262"/>
            <a:ext cx="380860" cy="371475"/>
          </a:xfrm>
          <a:prstGeom prst="rect">
            <a:avLst/>
          </a:prstGeom>
        </p:spPr>
      </p:pic>
      <p:pic>
        <p:nvPicPr>
          <p:cNvPr id="9" name="Graphic 8" descr="Back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6D7C2E2F-A2C1-42EB-7FD0-96C2F26DF4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488436" y="4274073"/>
            <a:ext cx="380860" cy="371475"/>
          </a:xfrm>
          <a:prstGeom prst="rect">
            <a:avLst/>
          </a:prstGeom>
        </p:spPr>
      </p:pic>
      <p:pic>
        <p:nvPicPr>
          <p:cNvPr id="10" name="Graphic 9" descr="Bac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3D31F570-8BC0-4D40-81A0-ADE4130815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5263133" y="5053011"/>
            <a:ext cx="380860" cy="371475"/>
          </a:xfrm>
          <a:prstGeom prst="rect">
            <a:avLst/>
          </a:prstGeom>
        </p:spPr>
      </p:pic>
      <p:pic>
        <p:nvPicPr>
          <p:cNvPr id="11" name="Graphic 10" descr="Back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2CCBD934-BBF8-F0A4-C0FC-B3122D3E1F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454258" y="2881310"/>
            <a:ext cx="380860" cy="371475"/>
          </a:xfrm>
          <a:prstGeom prst="rect">
            <a:avLst/>
          </a:prstGeom>
        </p:spPr>
      </p:pic>
      <p:pic>
        <p:nvPicPr>
          <p:cNvPr id="12" name="Graphic 11" descr="Back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86A1BED1-A090-BA09-36B7-0E259F104B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7530083" y="4391024"/>
            <a:ext cx="38086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12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28909-2A7B-5465-22B3-872A95E6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/>
              <a:t>Student Learning &amp; Success</a:t>
            </a:r>
          </a:p>
        </p:txBody>
      </p:sp>
      <p:pic>
        <p:nvPicPr>
          <p:cNvPr id="5" name="Picture 4" descr="Person with trophy illustration">
            <a:extLst>
              <a:ext uri="{FF2B5EF4-FFF2-40B4-BE49-F238E27FC236}">
                <a16:creationId xmlns:a16="http://schemas.microsoft.com/office/drawing/2014/main" id="{F83718DA-FBA7-7ECB-0B97-8DCD7D485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8" r="28654" b="-3"/>
          <a:stretch/>
        </p:blipFill>
        <p:spPr>
          <a:xfrm>
            <a:off x="1154352" y="2161487"/>
            <a:ext cx="3019646" cy="36326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A8925-897D-CEE0-5C9F-616CEEF0C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165" y="2103120"/>
            <a:ext cx="6488035" cy="3931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sz="2400" dirty="0">
                <a:latin typeface="Calibri"/>
                <a:ea typeface="Calibri"/>
                <a:cs typeface="Calibri"/>
              </a:rPr>
              <a:t>Digital accessible strategies can improve learning for a variety of students</a:t>
            </a:r>
            <a:endParaRPr lang="en-US" dirty="0"/>
          </a:p>
          <a:p>
            <a:pPr lvl="2"/>
            <a:r>
              <a:rPr lang="en-US" sz="2200" dirty="0">
                <a:latin typeface="Calibri"/>
                <a:ea typeface="Calibri"/>
                <a:cs typeface="Calibri"/>
              </a:rPr>
              <a:t>For example, providing captions to videos improves exam performance 10% (</a:t>
            </a:r>
            <a:r>
              <a:rPr lang="en-US" sz="2200" b="0" i="0" u="sng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Whitney &amp; Dallas, 2019</a:t>
            </a:r>
            <a:r>
              <a:rPr lang="en-US" sz="2200" dirty="0">
                <a:latin typeface="Calibri"/>
                <a:ea typeface="Calibri"/>
                <a:cs typeface="Calibri"/>
              </a:rPr>
              <a:t>)</a:t>
            </a:r>
          </a:p>
          <a:p>
            <a:pPr lvl="1"/>
            <a:r>
              <a:rPr lang="en-US" sz="2400" dirty="0">
                <a:latin typeface="Calibri"/>
                <a:ea typeface="Calibri"/>
                <a:cs typeface="Calibri"/>
              </a:rPr>
              <a:t>Removes barriers to learning for a variety of students</a:t>
            </a:r>
          </a:p>
          <a:p>
            <a:pPr lvl="1"/>
            <a:r>
              <a:rPr lang="en-US" sz="2400" dirty="0">
                <a:latin typeface="Calibri"/>
                <a:ea typeface="Calibri"/>
                <a:cs typeface="Calibri"/>
              </a:rPr>
              <a:t>Could improve student retention (</a:t>
            </a:r>
            <a:r>
              <a:rPr lang="en-US" sz="2400" dirty="0">
                <a:solidFill>
                  <a:srgbClr val="0070C0"/>
                </a:solidFill>
                <a:latin typeface="Calibri"/>
                <a:ea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Tobin &amp; Behling, 2018</a:t>
            </a:r>
            <a:r>
              <a:rPr lang="en-US" sz="2400" dirty="0">
                <a:latin typeface="Calibri"/>
                <a:ea typeface="Calibri"/>
                <a:cs typeface="Calibri"/>
              </a:rPr>
              <a:t>)</a:t>
            </a:r>
          </a:p>
          <a:p>
            <a:pPr lvl="1"/>
            <a:endParaRPr lang="en-US" sz="2400" dirty="0">
              <a:latin typeface="Calibri"/>
              <a:ea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4" name="Graphic 3" descr="Back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605C26B1-382E-6DDB-D27B-733F983097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9158" y="5683907"/>
            <a:ext cx="672083" cy="57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19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F29F844-713A-4FCF-AAE0-F600375E7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75EC574-A302-4180-8E31-8B5448B8A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BB726-F41F-4971-3845-8547DC513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207212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“Every Person &amp; Every Interaction Matters”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 descr="A professor working with a group of students in the library and giving one student a high five. ">
            <a:extLst>
              <a:ext uri="{FF2B5EF4-FFF2-40B4-BE49-F238E27FC236}">
                <a16:creationId xmlns:a16="http://schemas.microsoft.com/office/drawing/2014/main" id="{48F2A5F7-462D-4150-C878-631C22B321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81" r="5868"/>
          <a:stretch/>
        </p:blipFill>
        <p:spPr>
          <a:xfrm>
            <a:off x="1371787" y="1206900"/>
            <a:ext cx="4081375" cy="44623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DA513-A576-1AC7-8019-11542CC1C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9450" y="3068444"/>
            <a:ext cx="4957554" cy="29278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210" indent="-182880">
              <a:buFont typeface="Garamond" pitchFamily="18" charset="0"/>
              <a:buChar char="◦"/>
            </a:pPr>
            <a:r>
              <a:rPr lang="en-US" sz="2400">
                <a:latin typeface="Calibri"/>
                <a:ea typeface="Calibri"/>
                <a:cs typeface="Times New Roman"/>
              </a:rPr>
              <a:t>N2025 Strategic Plan</a:t>
            </a:r>
          </a:p>
          <a:p>
            <a:pPr marL="283210" indent="-182880">
              <a:buFont typeface="Garamond" pitchFamily="18" charset="0"/>
              <a:buChar char="◦"/>
            </a:pPr>
            <a:r>
              <a:rPr lang="en-US" sz="2400">
                <a:latin typeface="Calibri"/>
                <a:ea typeface="Calibri"/>
                <a:cs typeface="Times New Roman"/>
              </a:rPr>
              <a:t>Furthers President Gold’s goals of:</a:t>
            </a:r>
          </a:p>
          <a:p>
            <a:pPr lvl="1" indent="-182880"/>
            <a:r>
              <a:rPr lang="en-US" sz="2200">
                <a:latin typeface="Calibri"/>
                <a:ea typeface="Calibri"/>
                <a:cs typeface="Times New Roman"/>
              </a:rPr>
              <a:t>Extraordinary teaching and learning</a:t>
            </a:r>
          </a:p>
          <a:p>
            <a:pPr lvl="1" indent="-182880"/>
            <a:r>
              <a:rPr lang="en-US" sz="2200">
                <a:latin typeface="Calibri"/>
                <a:ea typeface="Calibri"/>
                <a:cs typeface="Times New Roman"/>
              </a:rPr>
              <a:t>Extraordinary culture and environment</a:t>
            </a:r>
          </a:p>
        </p:txBody>
      </p:sp>
      <p:pic>
        <p:nvPicPr>
          <p:cNvPr id="4" name="Graphic 3" descr="Back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908BE926-CD4B-F3CA-5954-D3ABAEDE2D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9158" y="5683907"/>
            <a:ext cx="672083" cy="57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75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BC6FC45-D4D9-4025-91DA-272D318D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BD156-2DCF-52C3-48C2-FE904A25E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Save Instructors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0FC65-9B35-FF7F-95BB-1AC927614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Individual accommodations need to be implemented quickly and can be time consuming</a:t>
            </a:r>
          </a:p>
          <a:p>
            <a:r>
              <a:rPr lang="en-US" sz="2400">
                <a:latin typeface="Calibri"/>
                <a:ea typeface="Calibri"/>
                <a:cs typeface="Calibri"/>
              </a:rPr>
              <a:t>When material is accessible, fewer accommodations are needed</a:t>
            </a:r>
          </a:p>
          <a:p>
            <a:pPr>
              <a:buClr>
                <a:srgbClr val="262626"/>
              </a:buClr>
            </a:pPr>
            <a:r>
              <a:rPr lang="en-US" sz="2400">
                <a:latin typeface="Calibri"/>
                <a:ea typeface="Calibri"/>
                <a:cs typeface="Calibri"/>
              </a:rPr>
              <a:t>Making material accessible can be time consuming, but that time will be saved in the long run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284212-C175-4C82-B112-A5208F70C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09" y="393365"/>
            <a:ext cx="7328969" cy="605927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9EC706-8928-4DFD-8084-35D599EB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0E0DAAE-A50D-0488-050D-D3F44FAA1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16242" y="1768534"/>
            <a:ext cx="3322121" cy="3322121"/>
          </a:xfrm>
          <a:prstGeom prst="rect">
            <a:avLst/>
          </a:prstGeom>
        </p:spPr>
      </p:pic>
      <p:pic>
        <p:nvPicPr>
          <p:cNvPr id="4" name="Graphic 3" descr="Back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8F22B363-535C-4E11-9334-E0B827CE5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9158" y="5683907"/>
            <a:ext cx="672083" cy="57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335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736059"/>
      </a:dk2>
      <a:lt2>
        <a:srgbClr val="E7E0C7"/>
      </a:lt2>
      <a:accent1>
        <a:srgbClr val="92B0C8"/>
      </a:accent1>
      <a:accent2>
        <a:srgbClr val="E37C3D"/>
      </a:accent2>
      <a:accent3>
        <a:srgbClr val="A5AB81"/>
      </a:accent3>
      <a:accent4>
        <a:srgbClr val="E9B635"/>
      </a:accent4>
      <a:accent5>
        <a:srgbClr val="7BA79D"/>
      </a:accent5>
      <a:accent6>
        <a:srgbClr val="968C8C"/>
      </a:accent6>
      <a:hlink>
        <a:srgbClr val="F7A115"/>
      </a:hlink>
      <a:folHlink>
        <a:srgbClr val="969696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3F20CFC1-E34F-405B-AA49-5BE0E194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9B28F430693044AD959F4100413851" ma:contentTypeVersion="10" ma:contentTypeDescription="Create a new document." ma:contentTypeScope="" ma:versionID="b0f4f644bd4799d8bcf6875b6896215b">
  <xsd:schema xmlns:xsd="http://www.w3.org/2001/XMLSchema" xmlns:xs="http://www.w3.org/2001/XMLSchema" xmlns:p="http://schemas.microsoft.com/office/2006/metadata/properties" xmlns:ns2="6c332dfb-9a41-4c9c-b1b2-e28d933de6e1" targetNamespace="http://schemas.microsoft.com/office/2006/metadata/properties" ma:root="true" ma:fieldsID="9be0df51654c08fc80c81cfec7d1af40" ns2:_="">
    <xsd:import namespace="6c332dfb-9a41-4c9c-b1b2-e28d933de6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332dfb-9a41-4c9c-b1b2-e28d933de6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9e8d040-3cf8-41ce-a03b-17301c6837b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c332dfb-9a41-4c9c-b1b2-e28d933de6e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CFFD8C1-61D1-4566-8053-B97ADDF2D5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4AF682-0182-4C5B-B7A2-A1F832EBD1DC}"/>
</file>

<file path=customXml/itemProps3.xml><?xml version="1.0" encoding="utf-8"?>
<ds:datastoreItem xmlns:ds="http://schemas.openxmlformats.org/officeDocument/2006/customXml" ds:itemID="{E3C2EBE9-A219-438B-931C-CF3B9F55EBDC}">
  <ds:schemaRefs>
    <ds:schemaRef ds:uri="e76664b6-cc25-4fac-bdd2-70f548f209f5"/>
    <ds:schemaRef ds:uri="f1b1c701-f38a-4106-bcab-8375a0d9601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12</TotalTime>
  <Words>1470</Words>
  <Application>Microsoft Office PowerPoint</Application>
  <PresentationFormat>Widescreen</PresentationFormat>
  <Paragraphs>247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Aptos</vt:lpstr>
      <vt:lpstr>Arial</vt:lpstr>
      <vt:lpstr>Calibri</vt:lpstr>
      <vt:lpstr>Courier New</vt:lpstr>
      <vt:lpstr>Garamond</vt:lpstr>
      <vt:lpstr>Savon</vt:lpstr>
      <vt:lpstr>Introduction to Accessibility Building Inclusion through Digital Accessibility Series</vt:lpstr>
      <vt:lpstr>Learning Objectives</vt:lpstr>
      <vt:lpstr>What is Accessibility?</vt:lpstr>
      <vt:lpstr>What if being tall was considered a disability?</vt:lpstr>
      <vt:lpstr>Cultural Models of Disability</vt:lpstr>
      <vt:lpstr>Why Do I Need to Make My Digital Materials Accessible?</vt:lpstr>
      <vt:lpstr>Student Learning &amp; Success</vt:lpstr>
      <vt:lpstr>“Every Person &amp; Every Interaction Matters”</vt:lpstr>
      <vt:lpstr>Save Instructors Time</vt:lpstr>
      <vt:lpstr>Large &amp; Growing Number of Disabled Students</vt:lpstr>
      <vt:lpstr>Increasing Rates of College Students with Disabilities Over Time</vt:lpstr>
      <vt:lpstr>Accommodations Alone Are Not Enough</vt:lpstr>
      <vt:lpstr>Why Might A Student Not Get Accommodations?</vt:lpstr>
      <vt:lpstr>Students’ Civil &amp; Human Rights</vt:lpstr>
      <vt:lpstr>It is the Law</vt:lpstr>
      <vt:lpstr>How does the Final Rule impact UNL?</vt:lpstr>
      <vt:lpstr>How Do I Approach  Making My Courses Accessible?</vt:lpstr>
      <vt:lpstr>Step 1: Learn to Make Documents Accessible</vt:lpstr>
      <vt:lpstr>What are 1-2 resources that you would want to explore first?</vt:lpstr>
      <vt:lpstr>Step 2: Utilize accessibility features when creating new or remediating old content</vt:lpstr>
      <vt:lpstr>Checking for Accessibility</vt:lpstr>
      <vt:lpstr>Common Accessibility Features</vt:lpstr>
      <vt:lpstr>Links</vt:lpstr>
      <vt:lpstr>Images</vt:lpstr>
      <vt:lpstr>Structure</vt:lpstr>
      <vt:lpstr>Tables</vt:lpstr>
      <vt:lpstr>Supplements</vt:lpstr>
      <vt:lpstr>What are 1-2 accessibility features that you think might come up the most in your courses?</vt:lpstr>
      <vt:lpstr>Step 3: Make an inventory of changes to be made</vt:lpstr>
      <vt:lpstr>Enter your syllabus in the course inventory. Then, look at the materials in you course and see which file type is most common.</vt:lpstr>
      <vt:lpstr>Step 4: Make an Implementation Plan</vt:lpstr>
      <vt:lpstr>Implementation Plan Tips</vt:lpstr>
      <vt:lpstr>Do you want to use the small bites, big breaks, or other method?  What else might you want to include in your implementation plan?</vt:lpstr>
      <vt:lpstr>Step 5: Implement your plan and adjust as needed</vt:lpstr>
      <vt:lpstr>What roadblocks do you anticipate running into?  How could you address them?</vt:lpstr>
      <vt:lpstr>Help Strengthen Student Success At UNL!</vt:lpstr>
      <vt:lpstr>How did we do?</vt:lpstr>
    </vt:vector>
  </TitlesOfParts>
  <Company>University of Nebraska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 Mitchell</dc:creator>
  <cp:lastModifiedBy>Ash Mitchell</cp:lastModifiedBy>
  <cp:revision>3</cp:revision>
  <dcterms:created xsi:type="dcterms:W3CDTF">2024-12-13T15:52:36Z</dcterms:created>
  <dcterms:modified xsi:type="dcterms:W3CDTF">2025-01-24T18:35:17Z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0x0101006C9B28F430693044AD959F4100413851</vt:lpwstr>
  </property>
</Properties>
</file>